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85" r:id="rId3"/>
    <p:sldId id="266" r:id="rId4"/>
    <p:sldId id="286" r:id="rId5"/>
    <p:sldId id="279" r:id="rId6"/>
    <p:sldId id="283" r:id="rId7"/>
    <p:sldId id="265" r:id="rId8"/>
    <p:sldId id="267" r:id="rId9"/>
    <p:sldId id="268" r:id="rId10"/>
    <p:sldId id="280" r:id="rId11"/>
    <p:sldId id="290" r:id="rId12"/>
    <p:sldId id="282" r:id="rId13"/>
    <p:sldId id="269" r:id="rId1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BBF53F-0B6F-2A9C-3289-BF74D153E397}" name="William Kirschenman" initials="WK" userId="9037f5d045ff2db6" providerId="Windows Live"/>
  <p188:author id="{A2F1FE6E-AB12-2AB8-F2E7-3D30C6DACAA6}" name="Will Kirschenman" initials="WK" userId="S::wkkirsch@ncsu.edu::cb3dc215-71a9-49ab-8063-abc3a5fcdb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7FBF3F"/>
    <a:srgbClr val="7F7FBF"/>
    <a:srgbClr val="FF7F3F"/>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53" autoAdjust="0"/>
    <p:restoredTop sz="97386" autoAdjust="0"/>
  </p:normalViewPr>
  <p:slideViewPr>
    <p:cSldViewPr snapToGrid="0" snapToObjects="1">
      <p:cViewPr varScale="1">
        <p:scale>
          <a:sx n="122" d="100"/>
          <a:sy n="122" d="100"/>
        </p:scale>
        <p:origin x="100" y="146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B5A7A-13FA-4847-8C23-0CED34494778}"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349E2-400F-4DBC-AB3F-DEF7D7BA52A2}" type="slidenum">
              <a:rPr lang="en-US" smtClean="0"/>
              <a:t>‹#›</a:t>
            </a:fld>
            <a:endParaRPr lang="en-US"/>
          </a:p>
        </p:txBody>
      </p:sp>
    </p:spTree>
    <p:extLst>
      <p:ext uri="{BB962C8B-B14F-4D97-AF65-F5344CB8AC3E}">
        <p14:creationId xmlns:p14="http://schemas.microsoft.com/office/powerpoint/2010/main" val="72476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556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EBAE4769-4FA8-12B8-AEA4-10244FC44CE6}"/>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C7E05FC6-5F0A-3A8B-9A9B-9FB24A05E1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1DE967EC-32B2-5456-A929-4473345A33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12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3F0A4E23-443B-2427-50F3-5E8537884D2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69791D43-A0D9-928E-3028-C5DDF6038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D1A1AE56-83BF-9DF4-8D32-717181176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LHD: https://www.surfpac.navy.mil/Ships/By-Class/Amphibious-Assault-Ship-LHD-LHA/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071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68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28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961A1F36-FADD-053C-27A0-FBA87A3B4F68}"/>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2A048D6-93E0-CE53-9B70-339F71727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9FB04AF0-7B38-F3EA-90CE-BE11E175E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Graphics from: https://www.britannica.com/story/facts-and-statistics-about-the-normandy-invasion</a:t>
            </a:r>
          </a:p>
          <a:p>
            <a:pPr marL="171450" lvl="0" indent="-171450" algn="l" rtl="0">
              <a:spcBef>
                <a:spcPts val="0"/>
              </a:spcBef>
              <a:spcAft>
                <a:spcPts val="0"/>
              </a:spcAft>
              <a:buFont typeface="Arial" panose="020B0604020202020204" pitchFamily="34" charset="0"/>
              <a:buChar char="•"/>
            </a:pPr>
            <a:r>
              <a:rPr lang="en-US" dirty="0"/>
              <a:t>Map from: https://s3.amazonaws.com/usma-media/inline-images/academics/academic_departments/history/WWII%20Europe%20Med/WWIIEurope54.jpg</a:t>
            </a:r>
          </a:p>
          <a:p>
            <a:pPr marL="171450" lvl="0" indent="-171450" algn="l" rtl="0">
              <a:spcBef>
                <a:spcPts val="0"/>
              </a:spcBef>
              <a:spcAft>
                <a:spcPts val="0"/>
              </a:spcAft>
              <a:buFont typeface="Arial" panose="020B0604020202020204" pitchFamily="34" charset="0"/>
              <a:buChar char="•"/>
            </a:pPr>
            <a:r>
              <a:rPr lang="en-US" dirty="0" err="1"/>
              <a:t>Brixham</a:t>
            </a:r>
            <a:r>
              <a:rPr lang="en-US" dirty="0"/>
              <a:t> pic: photo by U.S. Army Technician 5</a:t>
            </a:r>
            <a:r>
              <a:rPr lang="en-US" baseline="30000" dirty="0"/>
              <a:t>th</a:t>
            </a:r>
            <a:r>
              <a:rPr lang="en-US" dirty="0"/>
              <a:t> Grade Bill Nehez</a:t>
            </a:r>
          </a:p>
          <a:p>
            <a:pPr marL="171450" lvl="0" indent="-171450" algn="l" rtl="0">
              <a:spcBef>
                <a:spcPts val="0"/>
              </a:spcBef>
              <a:spcAft>
                <a:spcPts val="0"/>
              </a:spcAft>
              <a:buFont typeface="Arial" panose="020B0604020202020204" pitchFamily="34" charset="0"/>
              <a:buChar char="•"/>
            </a:pPr>
            <a:r>
              <a:rPr lang="en-US" dirty="0"/>
              <a:t>Omaha Beach pic: photo by USCG MoMMc3 Arthur DeLorenzo</a:t>
            </a:r>
          </a:p>
        </p:txBody>
      </p:sp>
    </p:spTree>
    <p:extLst>
      <p:ext uri="{BB962C8B-B14F-4D97-AF65-F5344CB8AC3E}">
        <p14:creationId xmlns:p14="http://schemas.microsoft.com/office/powerpoint/2010/main" val="61377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961A1F36-FADD-053C-27A0-FBA87A3B4F68}"/>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2A048D6-93E0-CE53-9B70-339F71727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9FB04AF0-7B38-F3EA-90CE-BE11E175E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17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8FA0BB08-0D58-7B49-9BC7-3FCB149428BD}"/>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A8AD35A8-31A1-2A7B-30BF-3331C174A7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2A0813AB-5755-6CD3-0DAF-5BC70C36CD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93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06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34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95cb9e5f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807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a:extLst>
            <a:ext uri="{FF2B5EF4-FFF2-40B4-BE49-F238E27FC236}">
              <a16:creationId xmlns:a16="http://schemas.microsoft.com/office/drawing/2014/main" id="{A100E83E-8FF3-2B0D-90F0-C38E9D6096B0}"/>
            </a:ext>
          </a:extLst>
        </p:cNvPr>
        <p:cNvGrpSpPr/>
        <p:nvPr/>
      </p:nvGrpSpPr>
      <p:grpSpPr>
        <a:xfrm>
          <a:off x="0" y="0"/>
          <a:ext cx="0" cy="0"/>
          <a:chOff x="0" y="0"/>
          <a:chExt cx="0" cy="0"/>
        </a:xfrm>
      </p:grpSpPr>
      <p:sp>
        <p:nvSpPr>
          <p:cNvPr id="44" name="Google Shape;44;g295cb9e5f99_0_90:notes">
            <a:extLst>
              <a:ext uri="{FF2B5EF4-FFF2-40B4-BE49-F238E27FC236}">
                <a16:creationId xmlns:a16="http://schemas.microsoft.com/office/drawing/2014/main" id="{29540164-4BC3-A749-89E4-3E011D67E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95cb9e5f99_0_90:notes">
            <a:extLst>
              <a:ext uri="{FF2B5EF4-FFF2-40B4-BE49-F238E27FC236}">
                <a16:creationId xmlns:a16="http://schemas.microsoft.com/office/drawing/2014/main" id="{AE090C26-CD48-4774-E7F6-A9F536528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4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9/6/2024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9/6/2024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9/6/2024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9/6/2024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9/6/2024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9/6/2024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9/6/2024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9/6/2024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9/6/2024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9/6/2024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9/6/2024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9/6/2024</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mailto:wkkirsch@ncsu.ed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685800" y="1170471"/>
            <a:ext cx="7772400" cy="1102519"/>
          </a:xfrm>
        </p:spPr>
        <p:txBody>
          <a:bodyPr/>
          <a:lstStyle/>
          <a:p>
            <a:r>
              <a:rPr lang="en-US" sz="2400" dirty="0">
                <a:latin typeface="Arial" charset="0"/>
              </a:rPr>
              <a:t>Automated Vessel Selection </a:t>
            </a:r>
            <a:br>
              <a:rPr lang="en-US" sz="2400" dirty="0">
                <a:latin typeface="Arial" charset="0"/>
              </a:rPr>
            </a:br>
            <a:r>
              <a:rPr lang="en-US" sz="2400" dirty="0">
                <a:latin typeface="Arial" charset="0"/>
              </a:rPr>
              <a:t>and Combat Load Planning</a:t>
            </a:r>
          </a:p>
        </p:txBody>
      </p:sp>
      <p:sp>
        <p:nvSpPr>
          <p:cNvPr id="3" name="Subtitle 2"/>
          <p:cNvSpPr>
            <a:spLocks noGrp="1"/>
          </p:cNvSpPr>
          <p:nvPr>
            <p:ph type="subTitle" idx="1"/>
          </p:nvPr>
        </p:nvSpPr>
        <p:spPr>
          <a:xfrm>
            <a:off x="913263" y="4146470"/>
            <a:ext cx="7317475" cy="941130"/>
          </a:xfrm>
        </p:spPr>
        <p:txBody>
          <a:bodyPr rtlCol="0">
            <a:normAutofit fontScale="85000" lnSpcReduction="20000"/>
          </a:bodyPr>
          <a:lstStyle/>
          <a:p>
            <a:pPr fontAlgn="auto">
              <a:spcAft>
                <a:spcPts val="0"/>
              </a:spcAft>
              <a:buFont typeface="Arial"/>
              <a:buNone/>
              <a:defRPr/>
            </a:pPr>
            <a:r>
              <a:rPr lang="en-US" sz="1600" dirty="0">
                <a:solidFill>
                  <a:srgbClr val="939393"/>
                </a:solidFill>
                <a:ea typeface="+mn-ea"/>
              </a:rPr>
              <a:t>MAJ Will Kirschenman</a:t>
            </a:r>
          </a:p>
          <a:p>
            <a:pPr fontAlgn="auto">
              <a:spcAft>
                <a:spcPts val="0"/>
              </a:spcAft>
              <a:buFont typeface="Arial"/>
              <a:buNone/>
              <a:defRPr/>
            </a:pPr>
            <a:endParaRPr lang="en-US" sz="1600" dirty="0">
              <a:solidFill>
                <a:srgbClr val="939393"/>
              </a:solidFill>
              <a:ea typeface="+mn-ea"/>
            </a:endParaRPr>
          </a:p>
          <a:p>
            <a:pPr fontAlgn="auto">
              <a:spcAft>
                <a:spcPts val="0"/>
              </a:spcAft>
              <a:buFont typeface="Arial"/>
              <a:buNone/>
              <a:defRPr/>
            </a:pPr>
            <a:r>
              <a:rPr lang="en-US" sz="1600" dirty="0">
                <a:solidFill>
                  <a:srgbClr val="939393"/>
                </a:solidFill>
                <a:ea typeface="+mn-ea"/>
              </a:rPr>
              <a:t>Operations Research Ph.D. Student</a:t>
            </a:r>
          </a:p>
          <a:p>
            <a:pPr fontAlgn="auto">
              <a:spcAft>
                <a:spcPts val="0"/>
              </a:spcAft>
              <a:buFont typeface="Arial"/>
              <a:buNone/>
              <a:defRPr/>
            </a:pPr>
            <a:r>
              <a:rPr lang="en-US" sz="1600" dirty="0">
                <a:solidFill>
                  <a:srgbClr val="939393"/>
                </a:solidFill>
                <a:ea typeface="+mn-ea"/>
              </a:rPr>
              <a:t> Department of Industrial and Systems Engineering, North Carolina State University </a:t>
            </a:r>
          </a:p>
        </p:txBody>
      </p:sp>
      <p:sp>
        <p:nvSpPr>
          <p:cNvPr id="5" name="Subtitle 2">
            <a:extLst>
              <a:ext uri="{FF2B5EF4-FFF2-40B4-BE49-F238E27FC236}">
                <a16:creationId xmlns:a16="http://schemas.microsoft.com/office/drawing/2014/main" id="{9144B786-0D77-1316-8F22-803BBF0DBE09}"/>
              </a:ext>
            </a:extLst>
          </p:cNvPr>
          <p:cNvSpPr txBox="1">
            <a:spLocks/>
          </p:cNvSpPr>
          <p:nvPr/>
        </p:nvSpPr>
        <p:spPr bwMode="auto">
          <a:xfrm>
            <a:off x="1371600" y="3405688"/>
            <a:ext cx="6400800" cy="758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a:bodyPr>
          <a:lstStyle>
            <a:lvl1pPr marL="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Arial"/>
                <a:ea typeface="ＭＳ Ｐゴシック" charset="0"/>
                <a:cs typeface="Arial"/>
              </a:defRPr>
            </a:lvl1pPr>
            <a:lvl2pPr marL="457200" indent="0" algn="ctr" defTabSz="457200" rtl="0" eaLnBrk="1" fontAlgn="base" hangingPunct="1">
              <a:spcBef>
                <a:spcPct val="20000"/>
              </a:spcBef>
              <a:spcAft>
                <a:spcPct val="0"/>
              </a:spcAft>
              <a:buClr>
                <a:schemeClr val="tx1"/>
              </a:buClr>
              <a:buFont typeface="Arial" charset="0"/>
              <a:buNone/>
              <a:defRPr sz="24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4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0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buFont typeface="Arial"/>
              <a:buNone/>
              <a:defRPr/>
            </a:pPr>
            <a:r>
              <a:rPr lang="en-US" sz="1400" b="1" dirty="0">
                <a:solidFill>
                  <a:schemeClr val="tx1"/>
                </a:solidFill>
                <a:ea typeface="+mn-ea"/>
              </a:rPr>
              <a:t>62</a:t>
            </a:r>
            <a:r>
              <a:rPr lang="en-US" sz="1400" b="1" baseline="30000" dirty="0">
                <a:solidFill>
                  <a:schemeClr val="tx1"/>
                </a:solidFill>
                <a:ea typeface="+mn-ea"/>
              </a:rPr>
              <a:t>nd</a:t>
            </a:r>
            <a:r>
              <a:rPr lang="en-US" sz="1400" b="1" dirty="0">
                <a:solidFill>
                  <a:schemeClr val="tx1"/>
                </a:solidFill>
                <a:ea typeface="+mn-ea"/>
              </a:rPr>
              <a:t> Army Operations Research Symposium</a:t>
            </a:r>
          </a:p>
          <a:p>
            <a:pPr fontAlgn="auto">
              <a:spcAft>
                <a:spcPts val="0"/>
              </a:spcAft>
              <a:buFont typeface="Arial"/>
              <a:buNone/>
              <a:defRPr/>
            </a:pPr>
            <a:r>
              <a:rPr lang="en-US" sz="1400" b="1" dirty="0">
                <a:solidFill>
                  <a:schemeClr val="tx1"/>
                </a:solidFill>
                <a:ea typeface="+mn-ea"/>
              </a:rPr>
              <a:t>Working Group 1: Warfighting and Force Employment</a:t>
            </a:r>
            <a:endParaRPr lang="en-US" sz="1200" b="1" dirty="0">
              <a:solidFill>
                <a:schemeClr val="tx1"/>
              </a:solidFill>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084279EB-B96B-DA63-147D-EA81AE4FF29A}"/>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7F4E5EBE-CC40-0BA0-B826-3308BE745773}"/>
              </a:ext>
            </a:extLst>
          </p:cNvPr>
          <p:cNvPicPr>
            <a:picLocks noChangeAspect="1"/>
          </p:cNvPicPr>
          <p:nvPr/>
        </p:nvPicPr>
        <p:blipFill>
          <a:blip r:embed="rId3"/>
          <a:stretch>
            <a:fillRect/>
          </a:stretch>
        </p:blipFill>
        <p:spPr>
          <a:xfrm>
            <a:off x="865299" y="2417479"/>
            <a:ext cx="3769282" cy="1372788"/>
          </a:xfrm>
          <a:prstGeom prst="rect">
            <a:avLst/>
          </a:prstGeom>
        </p:spPr>
      </p:pic>
      <p:pic>
        <p:nvPicPr>
          <p:cNvPr id="19" name="Picture 18">
            <a:extLst>
              <a:ext uri="{FF2B5EF4-FFF2-40B4-BE49-F238E27FC236}">
                <a16:creationId xmlns:a16="http://schemas.microsoft.com/office/drawing/2014/main" id="{67B0008C-4E94-894B-32E0-4CB009F2C23F}"/>
              </a:ext>
            </a:extLst>
          </p:cNvPr>
          <p:cNvPicPr>
            <a:picLocks noChangeAspect="1"/>
          </p:cNvPicPr>
          <p:nvPr/>
        </p:nvPicPr>
        <p:blipFill>
          <a:blip r:embed="rId4"/>
          <a:stretch>
            <a:fillRect/>
          </a:stretch>
        </p:blipFill>
        <p:spPr>
          <a:xfrm>
            <a:off x="947542" y="1410810"/>
            <a:ext cx="3366137" cy="553008"/>
          </a:xfrm>
          <a:prstGeom prst="rect">
            <a:avLst/>
          </a:prstGeom>
        </p:spPr>
      </p:pic>
      <p:sp>
        <p:nvSpPr>
          <p:cNvPr id="5" name="Google Shape;47;p8">
            <a:extLst>
              <a:ext uri="{FF2B5EF4-FFF2-40B4-BE49-F238E27FC236}">
                <a16:creationId xmlns:a16="http://schemas.microsoft.com/office/drawing/2014/main" id="{22ED2756-EB08-59B2-E234-6B6FFB46C429}"/>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Bin Packing Problem (BPP) Formulation*</a:t>
            </a:r>
            <a:endParaRPr lang="en-US" sz="1500" i="1" dirty="0"/>
          </a:p>
        </p:txBody>
      </p:sp>
      <p:sp>
        <p:nvSpPr>
          <p:cNvPr id="21" name="Google Shape;47;p8">
            <a:extLst>
              <a:ext uri="{FF2B5EF4-FFF2-40B4-BE49-F238E27FC236}">
                <a16:creationId xmlns:a16="http://schemas.microsoft.com/office/drawing/2014/main" id="{17378068-1AAD-792F-1DFA-9311D5DF832A}"/>
              </a:ext>
            </a:extLst>
          </p:cNvPr>
          <p:cNvSpPr txBox="1">
            <a:spLocks noGrp="1"/>
          </p:cNvSpPr>
          <p:nvPr>
            <p:ph type="title"/>
          </p:nvPr>
        </p:nvSpPr>
        <p:spPr>
          <a:xfrm>
            <a:off x="1531776" y="917444"/>
            <a:ext cx="2398776"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1200" u="sng" dirty="0"/>
              <a:t>Sets</a:t>
            </a:r>
            <a:endParaRPr sz="1000" i="1" u="sng" dirty="0"/>
          </a:p>
        </p:txBody>
      </p:sp>
      <p:sp>
        <p:nvSpPr>
          <p:cNvPr id="22" name="Google Shape;47;p8">
            <a:extLst>
              <a:ext uri="{FF2B5EF4-FFF2-40B4-BE49-F238E27FC236}">
                <a16:creationId xmlns:a16="http://schemas.microsoft.com/office/drawing/2014/main" id="{06A94F1C-BFD4-874B-ECD6-EC03994D6086}"/>
              </a:ext>
            </a:extLst>
          </p:cNvPr>
          <p:cNvSpPr txBox="1">
            <a:spLocks/>
          </p:cNvSpPr>
          <p:nvPr/>
        </p:nvSpPr>
        <p:spPr bwMode="auto">
          <a:xfrm>
            <a:off x="1531776" y="1946762"/>
            <a:ext cx="2398776"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Parameters</a:t>
            </a:r>
            <a:endParaRPr lang="en-US" sz="1000" i="1" u="sng" dirty="0"/>
          </a:p>
        </p:txBody>
      </p:sp>
      <p:grpSp>
        <p:nvGrpSpPr>
          <p:cNvPr id="6" name="Group 5">
            <a:extLst>
              <a:ext uri="{FF2B5EF4-FFF2-40B4-BE49-F238E27FC236}">
                <a16:creationId xmlns:a16="http://schemas.microsoft.com/office/drawing/2014/main" id="{6C7DC60F-B178-3849-02E3-7492A18466DA}"/>
              </a:ext>
            </a:extLst>
          </p:cNvPr>
          <p:cNvGrpSpPr/>
          <p:nvPr/>
        </p:nvGrpSpPr>
        <p:grpSpPr>
          <a:xfrm>
            <a:off x="2111439" y="112776"/>
            <a:ext cx="6944559" cy="225552"/>
            <a:chOff x="2111439" y="112776"/>
            <a:chExt cx="6944559" cy="225552"/>
          </a:xfrm>
        </p:grpSpPr>
        <p:sp>
          <p:nvSpPr>
            <p:cNvPr id="7" name="Arrow: Pentagon 6">
              <a:extLst>
                <a:ext uri="{FF2B5EF4-FFF2-40B4-BE49-F238E27FC236}">
                  <a16:creationId xmlns:a16="http://schemas.microsoft.com/office/drawing/2014/main" id="{2F487D85-D468-8061-567C-CC1750A618C8}"/>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8" name="Arrow: Chevron 7">
              <a:extLst>
                <a:ext uri="{FF2B5EF4-FFF2-40B4-BE49-F238E27FC236}">
                  <a16:creationId xmlns:a16="http://schemas.microsoft.com/office/drawing/2014/main" id="{5AC78244-EAF1-464C-8777-E910E08615F6}"/>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9" name="Arrow: Chevron 8">
              <a:extLst>
                <a:ext uri="{FF2B5EF4-FFF2-40B4-BE49-F238E27FC236}">
                  <a16:creationId xmlns:a16="http://schemas.microsoft.com/office/drawing/2014/main" id="{06046828-BB25-7B17-761E-3157C62B6B20}"/>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F710A05A-BD70-04DA-898A-CAFEB8B0D25F}"/>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6A58B374-B6A5-327A-DE25-317F7FCA6C9F}"/>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2D90C2E4-4205-78D1-727F-DD5850C6B643}"/>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13" name="TextBox 12">
            <a:extLst>
              <a:ext uri="{FF2B5EF4-FFF2-40B4-BE49-F238E27FC236}">
                <a16:creationId xmlns:a16="http://schemas.microsoft.com/office/drawing/2014/main" id="{4BFB5934-241F-CCAB-8533-86E1BA24CEA1}"/>
              </a:ext>
            </a:extLst>
          </p:cNvPr>
          <p:cNvSpPr txBox="1"/>
          <p:nvPr/>
        </p:nvSpPr>
        <p:spPr>
          <a:xfrm>
            <a:off x="7050078" y="4928056"/>
            <a:ext cx="2207545"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*adapted from Fontaine and </a:t>
            </a:r>
            <a:r>
              <a:rPr lang="en-US" sz="800" i="1" dirty="0" err="1">
                <a:latin typeface="Arial" panose="020B0604020202020204" pitchFamily="34" charset="0"/>
                <a:cs typeface="Arial" panose="020B0604020202020204" pitchFamily="34" charset="0"/>
              </a:rPr>
              <a:t>Minner</a:t>
            </a:r>
            <a:r>
              <a:rPr lang="en-US" sz="800" i="1" dirty="0">
                <a:latin typeface="Arial" panose="020B0604020202020204" pitchFamily="34" charset="0"/>
                <a:cs typeface="Arial" panose="020B0604020202020204" pitchFamily="34" charset="0"/>
              </a:rPr>
              <a:t> (2023)</a:t>
            </a:r>
          </a:p>
        </p:txBody>
      </p:sp>
      <p:pic>
        <p:nvPicPr>
          <p:cNvPr id="28" name="Picture 27">
            <a:extLst>
              <a:ext uri="{FF2B5EF4-FFF2-40B4-BE49-F238E27FC236}">
                <a16:creationId xmlns:a16="http://schemas.microsoft.com/office/drawing/2014/main" id="{FB97AC92-7237-4EC7-7C5E-59BE36B9740C}"/>
              </a:ext>
            </a:extLst>
          </p:cNvPr>
          <p:cNvPicPr>
            <a:picLocks noChangeAspect="1"/>
          </p:cNvPicPr>
          <p:nvPr/>
        </p:nvPicPr>
        <p:blipFill>
          <a:blip r:embed="rId5"/>
          <a:stretch>
            <a:fillRect/>
          </a:stretch>
        </p:blipFill>
        <p:spPr>
          <a:xfrm>
            <a:off x="6186322" y="4278393"/>
            <a:ext cx="1003949" cy="501975"/>
          </a:xfrm>
          <a:prstGeom prst="rect">
            <a:avLst/>
          </a:prstGeom>
        </p:spPr>
      </p:pic>
      <p:pic>
        <p:nvPicPr>
          <p:cNvPr id="30" name="Picture 29">
            <a:extLst>
              <a:ext uri="{FF2B5EF4-FFF2-40B4-BE49-F238E27FC236}">
                <a16:creationId xmlns:a16="http://schemas.microsoft.com/office/drawing/2014/main" id="{79806570-DF5B-00F7-354F-040606DFF93A}"/>
              </a:ext>
            </a:extLst>
          </p:cNvPr>
          <p:cNvPicPr>
            <a:picLocks noChangeAspect="1"/>
          </p:cNvPicPr>
          <p:nvPr/>
        </p:nvPicPr>
        <p:blipFill>
          <a:blip r:embed="rId6"/>
          <a:stretch>
            <a:fillRect/>
          </a:stretch>
        </p:blipFill>
        <p:spPr>
          <a:xfrm>
            <a:off x="5711939" y="3261696"/>
            <a:ext cx="1946408" cy="389877"/>
          </a:xfrm>
          <a:prstGeom prst="rect">
            <a:avLst/>
          </a:prstGeom>
        </p:spPr>
      </p:pic>
      <p:sp>
        <p:nvSpPr>
          <p:cNvPr id="31" name="Google Shape;47;p8">
            <a:extLst>
              <a:ext uri="{FF2B5EF4-FFF2-40B4-BE49-F238E27FC236}">
                <a16:creationId xmlns:a16="http://schemas.microsoft.com/office/drawing/2014/main" id="{09AE93CE-86EE-32A8-8C86-2F7CE39F269B}"/>
              </a:ext>
            </a:extLst>
          </p:cNvPr>
          <p:cNvSpPr txBox="1">
            <a:spLocks/>
          </p:cNvSpPr>
          <p:nvPr/>
        </p:nvSpPr>
        <p:spPr bwMode="auto">
          <a:xfrm>
            <a:off x="5461009" y="917444"/>
            <a:ext cx="2398776"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Decision Variables</a:t>
            </a:r>
            <a:endParaRPr lang="en-US" sz="1000" i="1" u="sng" dirty="0"/>
          </a:p>
        </p:txBody>
      </p:sp>
      <p:pic>
        <p:nvPicPr>
          <p:cNvPr id="32" name="Picture 31">
            <a:extLst>
              <a:ext uri="{FF2B5EF4-FFF2-40B4-BE49-F238E27FC236}">
                <a16:creationId xmlns:a16="http://schemas.microsoft.com/office/drawing/2014/main" id="{EED9582B-762A-83CB-14C3-44F21F17A0FF}"/>
              </a:ext>
            </a:extLst>
          </p:cNvPr>
          <p:cNvPicPr>
            <a:picLocks noChangeAspect="1"/>
          </p:cNvPicPr>
          <p:nvPr/>
        </p:nvPicPr>
        <p:blipFill>
          <a:blip r:embed="rId7"/>
          <a:stretch>
            <a:fillRect/>
          </a:stretch>
        </p:blipFill>
        <p:spPr>
          <a:xfrm>
            <a:off x="4930258" y="1410810"/>
            <a:ext cx="3460279" cy="1177540"/>
          </a:xfrm>
          <a:prstGeom prst="rect">
            <a:avLst/>
          </a:prstGeom>
        </p:spPr>
      </p:pic>
      <p:sp>
        <p:nvSpPr>
          <p:cNvPr id="33" name="Google Shape;47;p8">
            <a:extLst>
              <a:ext uri="{FF2B5EF4-FFF2-40B4-BE49-F238E27FC236}">
                <a16:creationId xmlns:a16="http://schemas.microsoft.com/office/drawing/2014/main" id="{CF133229-BA5A-90E1-97A9-024C6B1F7286}"/>
              </a:ext>
            </a:extLst>
          </p:cNvPr>
          <p:cNvSpPr txBox="1">
            <a:spLocks/>
          </p:cNvSpPr>
          <p:nvPr/>
        </p:nvSpPr>
        <p:spPr bwMode="auto">
          <a:xfrm>
            <a:off x="5461009" y="2602317"/>
            <a:ext cx="2398776"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200" u="sng" dirty="0"/>
              <a:t>Objective Function</a:t>
            </a:r>
            <a:endParaRPr lang="en-US" sz="1000" i="1" u="sng" dirty="0"/>
          </a:p>
        </p:txBody>
      </p:sp>
      <p:sp>
        <p:nvSpPr>
          <p:cNvPr id="34" name="Google Shape;47;p8">
            <a:extLst>
              <a:ext uri="{FF2B5EF4-FFF2-40B4-BE49-F238E27FC236}">
                <a16:creationId xmlns:a16="http://schemas.microsoft.com/office/drawing/2014/main" id="{3FC3A31E-4B48-51A1-6301-646268E9D588}"/>
              </a:ext>
            </a:extLst>
          </p:cNvPr>
          <p:cNvSpPr txBox="1">
            <a:spLocks/>
          </p:cNvSpPr>
          <p:nvPr/>
        </p:nvSpPr>
        <p:spPr bwMode="auto">
          <a:xfrm>
            <a:off x="5734828" y="2879856"/>
            <a:ext cx="1839139"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000" b="0" dirty="0"/>
              <a:t>Minimize total unused space:</a:t>
            </a:r>
            <a:endParaRPr lang="en-US" sz="700" b="0" i="1" dirty="0"/>
          </a:p>
        </p:txBody>
      </p:sp>
      <p:sp>
        <p:nvSpPr>
          <p:cNvPr id="35" name="Google Shape;47;p8">
            <a:extLst>
              <a:ext uri="{FF2B5EF4-FFF2-40B4-BE49-F238E27FC236}">
                <a16:creationId xmlns:a16="http://schemas.microsoft.com/office/drawing/2014/main" id="{0EC2BC74-CF05-C222-0A3B-6800DB957C31}"/>
              </a:ext>
            </a:extLst>
          </p:cNvPr>
          <p:cNvSpPr txBox="1">
            <a:spLocks/>
          </p:cNvSpPr>
          <p:nvPr/>
        </p:nvSpPr>
        <p:spPr bwMode="auto">
          <a:xfrm>
            <a:off x="5285948" y="3846957"/>
            <a:ext cx="2804697"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1000" dirty="0"/>
              <a:t>Minimize prioritization weighted distance from the vessel’s off-loading point:</a:t>
            </a:r>
            <a:endParaRPr lang="en-US" sz="700" i="1" dirty="0"/>
          </a:p>
        </p:txBody>
      </p:sp>
      <p:sp>
        <p:nvSpPr>
          <p:cNvPr id="37" name="Multiplication Sign 36">
            <a:extLst>
              <a:ext uri="{FF2B5EF4-FFF2-40B4-BE49-F238E27FC236}">
                <a16:creationId xmlns:a16="http://schemas.microsoft.com/office/drawing/2014/main" id="{B0025147-694B-7C39-61C5-5078B3928F69}"/>
              </a:ext>
            </a:extLst>
          </p:cNvPr>
          <p:cNvSpPr/>
          <p:nvPr/>
        </p:nvSpPr>
        <p:spPr>
          <a:xfrm>
            <a:off x="5342531" y="2979765"/>
            <a:ext cx="2489980" cy="651507"/>
          </a:xfrm>
          <a:prstGeom prst="mathMultiply">
            <a:avLst>
              <a:gd name="adj1" fmla="val 13554"/>
            </a:avLst>
          </a:prstGeom>
          <a:gradFill>
            <a:gsLst>
              <a:gs pos="0">
                <a:schemeClr val="accent2">
                  <a:tint val="100000"/>
                  <a:shade val="100000"/>
                  <a:satMod val="130000"/>
                  <a:alpha val="20000"/>
                </a:schemeClr>
              </a:gs>
              <a:gs pos="100000">
                <a:schemeClr val="accent2">
                  <a:tint val="50000"/>
                  <a:shade val="100000"/>
                  <a:satMod val="35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AC9DE95C-ECF7-3A71-E53E-4FE5BBF5FB17}"/>
              </a:ext>
            </a:extLst>
          </p:cNvPr>
          <p:cNvSpPr/>
          <p:nvPr/>
        </p:nvSpPr>
        <p:spPr>
          <a:xfrm>
            <a:off x="6560247" y="3588161"/>
            <a:ext cx="180048" cy="28603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75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BE6E8C97-A06B-0DA8-E1BD-EE93277783EF}"/>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8759AC93-F626-3D91-DA66-46529234BC68}"/>
              </a:ext>
            </a:extLst>
          </p:cNvPr>
          <p:cNvPicPr>
            <a:picLocks noChangeAspect="1"/>
          </p:cNvPicPr>
          <p:nvPr/>
        </p:nvPicPr>
        <p:blipFill>
          <a:blip r:embed="rId3"/>
          <a:stretch>
            <a:fillRect/>
          </a:stretch>
        </p:blipFill>
        <p:spPr>
          <a:xfrm>
            <a:off x="954379" y="4679287"/>
            <a:ext cx="3498747" cy="394956"/>
          </a:xfrm>
          <a:prstGeom prst="rect">
            <a:avLst/>
          </a:prstGeom>
        </p:spPr>
      </p:pic>
      <p:sp>
        <p:nvSpPr>
          <p:cNvPr id="5" name="Google Shape;47;p8">
            <a:extLst>
              <a:ext uri="{FF2B5EF4-FFF2-40B4-BE49-F238E27FC236}">
                <a16:creationId xmlns:a16="http://schemas.microsoft.com/office/drawing/2014/main" id="{F1055FDB-C6D8-8A37-B56E-569BFB255A3F}"/>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BPP Formulation (continued)</a:t>
            </a:r>
            <a:endParaRPr lang="en-US" sz="1500" i="1" dirty="0"/>
          </a:p>
        </p:txBody>
      </p:sp>
      <p:pic>
        <p:nvPicPr>
          <p:cNvPr id="15" name="Picture 14">
            <a:extLst>
              <a:ext uri="{FF2B5EF4-FFF2-40B4-BE49-F238E27FC236}">
                <a16:creationId xmlns:a16="http://schemas.microsoft.com/office/drawing/2014/main" id="{F2AFDA74-BC35-B427-008A-7FCB70FD4FD7}"/>
              </a:ext>
            </a:extLst>
          </p:cNvPr>
          <p:cNvPicPr>
            <a:picLocks noChangeAspect="1"/>
          </p:cNvPicPr>
          <p:nvPr/>
        </p:nvPicPr>
        <p:blipFill>
          <a:blip r:embed="rId4"/>
          <a:stretch>
            <a:fillRect/>
          </a:stretch>
        </p:blipFill>
        <p:spPr>
          <a:xfrm>
            <a:off x="796099" y="1170413"/>
            <a:ext cx="3701245" cy="3532632"/>
          </a:xfrm>
          <a:prstGeom prst="rect">
            <a:avLst/>
          </a:prstGeom>
        </p:spPr>
      </p:pic>
      <p:sp>
        <p:nvSpPr>
          <p:cNvPr id="17" name="Google Shape;47;p8">
            <a:extLst>
              <a:ext uri="{FF2B5EF4-FFF2-40B4-BE49-F238E27FC236}">
                <a16:creationId xmlns:a16="http://schemas.microsoft.com/office/drawing/2014/main" id="{F4194867-8665-0688-2A0C-0EE14C16555E}"/>
              </a:ext>
            </a:extLst>
          </p:cNvPr>
          <p:cNvSpPr txBox="1">
            <a:spLocks noGrp="1"/>
          </p:cNvSpPr>
          <p:nvPr>
            <p:ph type="title"/>
          </p:nvPr>
        </p:nvSpPr>
        <p:spPr>
          <a:xfrm>
            <a:off x="1447333" y="792363"/>
            <a:ext cx="2398776"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1200" u="sng" dirty="0"/>
              <a:t>Constraints</a:t>
            </a:r>
            <a:endParaRPr sz="1000" i="1" u="sng" dirty="0"/>
          </a:p>
        </p:txBody>
      </p:sp>
      <p:grpSp>
        <p:nvGrpSpPr>
          <p:cNvPr id="3" name="Group 2">
            <a:extLst>
              <a:ext uri="{FF2B5EF4-FFF2-40B4-BE49-F238E27FC236}">
                <a16:creationId xmlns:a16="http://schemas.microsoft.com/office/drawing/2014/main" id="{6374562C-7808-3706-2BDF-957F0EE2A43E}"/>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529E3778-B59C-2F0A-3084-FEB8DF3A401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6" name="Arrow: Chevron 5">
              <a:extLst>
                <a:ext uri="{FF2B5EF4-FFF2-40B4-BE49-F238E27FC236}">
                  <a16:creationId xmlns:a16="http://schemas.microsoft.com/office/drawing/2014/main" id="{4BFDB5EF-F70D-FADD-E70A-CD307A9D15E6}"/>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7" name="Arrow: Chevron 6">
              <a:extLst>
                <a:ext uri="{FF2B5EF4-FFF2-40B4-BE49-F238E27FC236}">
                  <a16:creationId xmlns:a16="http://schemas.microsoft.com/office/drawing/2014/main" id="{94FF9774-9AD9-ABA8-F871-F66A29943D44}"/>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8" name="Arrow: Chevron 7">
              <a:extLst>
                <a:ext uri="{FF2B5EF4-FFF2-40B4-BE49-F238E27FC236}">
                  <a16:creationId xmlns:a16="http://schemas.microsoft.com/office/drawing/2014/main" id="{67F63DA3-9E63-9598-108C-909991191125}"/>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D7F02BAD-B59F-8D26-F866-3FFAC0FD3C53}"/>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7E38C8DE-325B-D40C-F87F-212C0E34F0C3}"/>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grpSp>
        <p:nvGrpSpPr>
          <p:cNvPr id="12" name="Group 11">
            <a:extLst>
              <a:ext uri="{FF2B5EF4-FFF2-40B4-BE49-F238E27FC236}">
                <a16:creationId xmlns:a16="http://schemas.microsoft.com/office/drawing/2014/main" id="{9893D030-552B-E54E-AD67-41D62D797495}"/>
              </a:ext>
            </a:extLst>
          </p:cNvPr>
          <p:cNvGrpSpPr/>
          <p:nvPr/>
        </p:nvGrpSpPr>
        <p:grpSpPr>
          <a:xfrm>
            <a:off x="4452246" y="1186125"/>
            <a:ext cx="3992007" cy="3888118"/>
            <a:chOff x="2074291" y="1337131"/>
            <a:chExt cx="3992007" cy="3888118"/>
          </a:xfrm>
        </p:grpSpPr>
        <p:sp>
          <p:nvSpPr>
            <p:cNvPr id="14" name="TextBox 13">
              <a:extLst>
                <a:ext uri="{FF2B5EF4-FFF2-40B4-BE49-F238E27FC236}">
                  <a16:creationId xmlns:a16="http://schemas.microsoft.com/office/drawing/2014/main" id="{8AFE18CD-1702-072C-A037-3A672F3644BC}"/>
                </a:ext>
              </a:extLst>
            </p:cNvPr>
            <p:cNvSpPr txBox="1"/>
            <p:nvPr/>
          </p:nvSpPr>
          <p:spPr>
            <a:xfrm>
              <a:off x="2158951" y="1416038"/>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 and (2): </a:t>
              </a:r>
              <a:r>
                <a:rPr lang="en-US" sz="800" dirty="0">
                  <a:latin typeface="Arial" panose="020B0604020202020204" pitchFamily="34" charset="0"/>
                  <a:cs typeface="Arial" panose="020B0604020202020204" pitchFamily="34" charset="0"/>
                </a:rPr>
                <a:t>link position variables of corners based on chosen item orientation in each dimension.</a:t>
              </a:r>
              <a:endParaRPr lang="en-US" sz="8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FE3391A-E28C-5C22-EF34-D87429CA1A51}"/>
                </a:ext>
              </a:extLst>
            </p:cNvPr>
            <p:cNvSpPr txBox="1"/>
            <p:nvPr/>
          </p:nvSpPr>
          <p:spPr>
            <a:xfrm>
              <a:off x="2153540" y="1902613"/>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(3) and (4): </a:t>
              </a:r>
              <a:r>
                <a:rPr lang="en-US" sz="800" dirty="0">
                  <a:latin typeface="Arial" panose="020B0604020202020204" pitchFamily="34" charset="0"/>
                  <a:cs typeface="Arial" panose="020B0604020202020204" pitchFamily="34" charset="0"/>
                </a:rPr>
                <a:t>corner point locations do not exceed the size of the bin in each dimension.</a:t>
              </a:r>
              <a:endParaRPr lang="en-US" sz="8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EAD088B-9FBF-95B2-8B48-5FA3D149D990}"/>
                </a:ext>
              </a:extLst>
            </p:cNvPr>
            <p:cNvSpPr txBox="1"/>
            <p:nvPr/>
          </p:nvSpPr>
          <p:spPr>
            <a:xfrm>
              <a:off x="2153539" y="2291102"/>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(5): </a:t>
              </a:r>
              <a:r>
                <a:rPr lang="en-US" sz="800" dirty="0">
                  <a:latin typeface="Arial" panose="020B0604020202020204" pitchFamily="34" charset="0"/>
                  <a:cs typeface="Arial" panose="020B0604020202020204" pitchFamily="34" charset="0"/>
                </a:rPr>
                <a:t>no overlapping of items; if two items are packed in the same bin, at least one of them must be to the right (top/behind) of the other.</a:t>
              </a:r>
              <a:endParaRPr lang="en-US" sz="8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8F0D7DB-625C-42E0-BE07-876C5306A42C}"/>
                </a:ext>
              </a:extLst>
            </p:cNvPr>
            <p:cNvSpPr txBox="1"/>
            <p:nvPr/>
          </p:nvSpPr>
          <p:spPr>
            <a:xfrm>
              <a:off x="2153539" y="2651213"/>
              <a:ext cx="3912759"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(6) and (7): </a:t>
              </a:r>
              <a:r>
                <a:rPr lang="en-US" sz="800" dirty="0">
                  <a:latin typeface="Arial" panose="020B0604020202020204" pitchFamily="34" charset="0"/>
                  <a:cs typeface="Arial" panose="020B0604020202020204" pitchFamily="34" charset="0"/>
                </a:rPr>
                <a:t>each item is only packed into one bin (6) that is selected for use (7).</a:t>
              </a:r>
              <a:endParaRPr lang="en-US" sz="8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303156-CC43-6BD2-7D30-EE171A9A66BC}"/>
                </a:ext>
              </a:extLst>
            </p:cNvPr>
            <p:cNvSpPr txBox="1"/>
            <p:nvPr/>
          </p:nvSpPr>
          <p:spPr>
            <a:xfrm>
              <a:off x="2153539" y="3152581"/>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(8) and (9): </a:t>
              </a:r>
              <a:r>
                <a:rPr lang="en-US" sz="800" dirty="0">
                  <a:latin typeface="Arial" panose="020B0604020202020204" pitchFamily="34" charset="0"/>
                  <a:cs typeface="Arial" panose="020B0604020202020204" pitchFamily="34" charset="0"/>
                </a:rPr>
                <a:t>guarantee that each side of an item is chosen exactly once and placed exactly once in one direction.</a:t>
              </a:r>
              <a:endParaRPr lang="en-US" sz="8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A77E7C7-02D1-C0B8-F657-D7E512B975A7}"/>
                </a:ext>
              </a:extLst>
            </p:cNvPr>
            <p:cNvSpPr txBox="1"/>
            <p:nvPr/>
          </p:nvSpPr>
          <p:spPr>
            <a:xfrm>
              <a:off x="2153540" y="3570418"/>
              <a:ext cx="3658126"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(10) and (11): </a:t>
              </a:r>
              <a:r>
                <a:rPr lang="en-US" sz="800" dirty="0">
                  <a:latin typeface="Arial" panose="020B0604020202020204" pitchFamily="34" charset="0"/>
                  <a:cs typeface="Arial" panose="020B0604020202020204" pitchFamily="34" charset="0"/>
                </a:rPr>
                <a:t>if an item </a:t>
              </a:r>
              <a:r>
                <a:rPr lang="en-US" sz="800" i="1" dirty="0" err="1">
                  <a:latin typeface="Arial" panose="020B0604020202020204" pitchFamily="34" charset="0"/>
                  <a:cs typeface="Arial" panose="020B0604020202020204" pitchFamily="34" charset="0"/>
                </a:rPr>
                <a:t>i</a:t>
              </a:r>
              <a:r>
                <a:rPr lang="en-US" sz="800" i="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is placed to the right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 the left-side location of item </a:t>
              </a:r>
              <a:r>
                <a:rPr lang="en-US" sz="800" i="1"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must be greater than the right-side location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CC26ECFC-DACC-95B4-B5DD-F9291221C247}"/>
                </a:ext>
              </a:extLst>
            </p:cNvPr>
            <p:cNvSpPr txBox="1"/>
            <p:nvPr/>
          </p:nvSpPr>
          <p:spPr>
            <a:xfrm>
              <a:off x="2153539" y="3865692"/>
              <a:ext cx="3658127" cy="313932"/>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(12) and (13): </a:t>
              </a:r>
              <a:r>
                <a:rPr lang="en-US" sz="800" dirty="0">
                  <a:latin typeface="Arial" panose="020B0604020202020204" pitchFamily="34" charset="0"/>
                  <a:cs typeface="Arial" panose="020B0604020202020204" pitchFamily="34" charset="0"/>
                </a:rPr>
                <a:t>if an item </a:t>
              </a:r>
              <a:r>
                <a:rPr lang="en-US" sz="800" i="1" dirty="0" err="1">
                  <a:latin typeface="Arial" panose="020B0604020202020204" pitchFamily="34" charset="0"/>
                  <a:cs typeface="Arial" panose="020B0604020202020204" pitchFamily="34" charset="0"/>
                </a:rPr>
                <a:t>i</a:t>
              </a:r>
              <a:r>
                <a:rPr lang="en-US" sz="800" i="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is placed behind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 the front-side location of item </a:t>
              </a:r>
              <a:r>
                <a:rPr lang="en-US" sz="800" i="1"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must be greater than the back-side location of item </a:t>
              </a:r>
              <a:r>
                <a:rPr lang="en-US" sz="800" i="1" dirty="0">
                  <a:latin typeface="Arial" panose="020B0604020202020204" pitchFamily="34" charset="0"/>
                  <a:cs typeface="Arial" panose="020B0604020202020204" pitchFamily="34" charset="0"/>
                </a:rPr>
                <a:t>k</a:t>
              </a:r>
              <a:r>
                <a:rPr lang="en-US" sz="8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6B0D0A3-DE39-A36E-C730-2C5E5D5269F1}"/>
                </a:ext>
              </a:extLst>
            </p:cNvPr>
            <p:cNvSpPr txBox="1"/>
            <p:nvPr/>
          </p:nvSpPr>
          <p:spPr>
            <a:xfrm>
              <a:off x="2153539" y="4402916"/>
              <a:ext cx="3634487"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(14) and (15): </a:t>
              </a:r>
              <a:r>
                <a:rPr lang="en-US" sz="800" dirty="0">
                  <a:latin typeface="Arial" panose="020B0604020202020204" pitchFamily="34" charset="0"/>
                  <a:cs typeface="Arial" panose="020B0604020202020204" pitchFamily="34" charset="0"/>
                </a:rPr>
                <a:t>symmetry breaking constraints.</a:t>
              </a:r>
            </a:p>
          </p:txBody>
        </p:sp>
        <p:sp>
          <p:nvSpPr>
            <p:cNvPr id="24" name="TextBox 23">
              <a:extLst>
                <a:ext uri="{FF2B5EF4-FFF2-40B4-BE49-F238E27FC236}">
                  <a16:creationId xmlns:a16="http://schemas.microsoft.com/office/drawing/2014/main" id="{EF122731-C30E-7ED1-CCBE-F14475099989}"/>
                </a:ext>
              </a:extLst>
            </p:cNvPr>
            <p:cNvSpPr txBox="1"/>
            <p:nvPr/>
          </p:nvSpPr>
          <p:spPr>
            <a:xfrm>
              <a:off x="2153539" y="4921682"/>
              <a:ext cx="3658127" cy="203133"/>
            </a:xfrm>
            <a:prstGeom prst="rect">
              <a:avLst/>
            </a:prstGeom>
            <a:noFill/>
          </p:spPr>
          <p:txBody>
            <a:bodyPr wrap="square" rtlCol="0">
              <a:spAutoFit/>
            </a:bodyPr>
            <a:lstStyle/>
            <a:p>
              <a:pPr>
                <a:lnSpc>
                  <a:spcPct val="90000"/>
                </a:lnSpc>
                <a:spcAft>
                  <a:spcPts val="600"/>
                </a:spcAft>
              </a:pPr>
              <a:r>
                <a:rPr lang="en-US" sz="800" b="1" dirty="0">
                  <a:latin typeface="Arial" panose="020B0604020202020204" pitchFamily="34" charset="0"/>
                  <a:cs typeface="Arial" panose="020B0604020202020204" pitchFamily="34" charset="0"/>
                </a:rPr>
                <a:t>(16) and (17): </a:t>
              </a:r>
              <a:r>
                <a:rPr lang="en-US" sz="800" dirty="0">
                  <a:latin typeface="Arial" panose="020B0604020202020204" pitchFamily="34" charset="0"/>
                  <a:cs typeface="Arial" panose="020B0604020202020204" pitchFamily="34" charset="0"/>
                </a:rPr>
                <a:t>decision variable domains.</a:t>
              </a:r>
            </a:p>
          </p:txBody>
        </p:sp>
        <p:sp>
          <p:nvSpPr>
            <p:cNvPr id="26" name="Right Brace 25">
              <a:extLst>
                <a:ext uri="{FF2B5EF4-FFF2-40B4-BE49-F238E27FC236}">
                  <a16:creationId xmlns:a16="http://schemas.microsoft.com/office/drawing/2014/main" id="{2B561B45-9D13-E56E-4212-474DB1DC3863}"/>
                </a:ext>
              </a:extLst>
            </p:cNvPr>
            <p:cNvSpPr/>
            <p:nvPr/>
          </p:nvSpPr>
          <p:spPr>
            <a:xfrm>
              <a:off x="2074291" y="1337131"/>
              <a:ext cx="134112" cy="35250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A10E75CC-FBDA-D717-352E-851C62826D15}"/>
                </a:ext>
              </a:extLst>
            </p:cNvPr>
            <p:cNvSpPr/>
            <p:nvPr/>
          </p:nvSpPr>
          <p:spPr>
            <a:xfrm>
              <a:off x="2074291" y="1734565"/>
              <a:ext cx="134112" cy="5274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AF6134A5-A1D9-F79A-21DB-B885C6A77632}"/>
                </a:ext>
              </a:extLst>
            </p:cNvPr>
            <p:cNvSpPr/>
            <p:nvPr/>
          </p:nvSpPr>
          <p:spPr>
            <a:xfrm>
              <a:off x="2074291" y="2299485"/>
              <a:ext cx="134112" cy="18210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001A57E9-7AA8-71A9-3787-1266E420749D}"/>
                </a:ext>
              </a:extLst>
            </p:cNvPr>
            <p:cNvSpPr/>
            <p:nvPr/>
          </p:nvSpPr>
          <p:spPr>
            <a:xfrm>
              <a:off x="2074291" y="2520756"/>
              <a:ext cx="134112" cy="42166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A0BC7A2-1E15-5699-5207-9F17F332C6B3}"/>
                </a:ext>
              </a:extLst>
            </p:cNvPr>
            <p:cNvSpPr/>
            <p:nvPr/>
          </p:nvSpPr>
          <p:spPr>
            <a:xfrm>
              <a:off x="2074291" y="2972170"/>
              <a:ext cx="134112" cy="52266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714DEBCB-BFCA-9574-D16B-35E58FDD35F9}"/>
                </a:ext>
              </a:extLst>
            </p:cNvPr>
            <p:cNvSpPr/>
            <p:nvPr/>
          </p:nvSpPr>
          <p:spPr>
            <a:xfrm>
              <a:off x="2074291" y="3546682"/>
              <a:ext cx="134112" cy="27950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959E69AB-DC89-6C1C-0BA9-545C802E64BA}"/>
                </a:ext>
              </a:extLst>
            </p:cNvPr>
            <p:cNvSpPr/>
            <p:nvPr/>
          </p:nvSpPr>
          <p:spPr>
            <a:xfrm>
              <a:off x="2074291" y="3865692"/>
              <a:ext cx="134112" cy="3027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4BBF3321-E9DE-324F-0499-4D8EE93F697C}"/>
                </a:ext>
              </a:extLst>
            </p:cNvPr>
            <p:cNvSpPr/>
            <p:nvPr/>
          </p:nvSpPr>
          <p:spPr>
            <a:xfrm>
              <a:off x="2074291" y="4227408"/>
              <a:ext cx="134112" cy="54606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13DAC3D6-5F0C-F9B7-BC41-5C5DA0A67A63}"/>
                </a:ext>
              </a:extLst>
            </p:cNvPr>
            <p:cNvSpPr/>
            <p:nvPr/>
          </p:nvSpPr>
          <p:spPr>
            <a:xfrm>
              <a:off x="2074291" y="4821254"/>
              <a:ext cx="134112" cy="40399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A474A44-9791-7953-498C-31D030C86EF8}"/>
                </a:ext>
              </a:extLst>
            </p:cNvPr>
            <p:cNvCxnSpPr>
              <a:cxnSpLocks/>
            </p:cNvCxnSpPr>
            <p:nvPr/>
          </p:nvCxnSpPr>
          <p:spPr>
            <a:xfrm flipV="1">
              <a:off x="2206643" y="1337131"/>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6ED80AC-45D4-9D1B-E299-1A6CAD992217}"/>
                </a:ext>
              </a:extLst>
            </p:cNvPr>
            <p:cNvCxnSpPr>
              <a:cxnSpLocks/>
            </p:cNvCxnSpPr>
            <p:nvPr/>
          </p:nvCxnSpPr>
          <p:spPr>
            <a:xfrm flipV="1">
              <a:off x="2206643" y="1713012"/>
              <a:ext cx="3605022"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CF70ADA9-0C14-6CDF-99B7-1857CB009D53}"/>
                </a:ext>
              </a:extLst>
            </p:cNvPr>
            <p:cNvCxnSpPr>
              <a:cxnSpLocks/>
            </p:cNvCxnSpPr>
            <p:nvPr/>
          </p:nvCxnSpPr>
          <p:spPr>
            <a:xfrm flipV="1">
              <a:off x="2206643" y="4767518"/>
              <a:ext cx="3605022"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07222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ACBBF138-BA74-71D8-6DDE-A49C26457930}"/>
            </a:ext>
          </a:extLst>
        </p:cNvPr>
        <p:cNvGrpSpPr/>
        <p:nvPr/>
      </p:nvGrpSpPr>
      <p:grpSpPr>
        <a:xfrm>
          <a:off x="0" y="0"/>
          <a:ext cx="0" cy="0"/>
          <a:chOff x="0" y="0"/>
          <a:chExt cx="0" cy="0"/>
        </a:xfrm>
      </p:grpSpPr>
      <p:pic>
        <p:nvPicPr>
          <p:cNvPr id="1026" name="Picture 2" descr="LHD">
            <a:extLst>
              <a:ext uri="{FF2B5EF4-FFF2-40B4-BE49-F238E27FC236}">
                <a16:creationId xmlns:a16="http://schemas.microsoft.com/office/drawing/2014/main" id="{A51E92A8-94C4-DA86-EDB8-04E9B124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199" y="2077362"/>
            <a:ext cx="2673100" cy="7638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7;p8">
            <a:extLst>
              <a:ext uri="{FF2B5EF4-FFF2-40B4-BE49-F238E27FC236}">
                <a16:creationId xmlns:a16="http://schemas.microsoft.com/office/drawing/2014/main" id="{8A530FCA-11FA-338B-B379-F5305F7876D1}"/>
              </a:ext>
            </a:extLst>
          </p:cNvPr>
          <p:cNvSpPr txBox="1">
            <a:spLocks/>
          </p:cNvSpPr>
          <p:nvPr/>
        </p:nvSpPr>
        <p:spPr bwMode="auto">
          <a:xfrm>
            <a:off x="792861" y="560933"/>
            <a:ext cx="7558278"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Initial Modeling Efforts and Next Steps</a:t>
            </a:r>
            <a:endParaRPr lang="en-US" sz="1500" i="1" dirty="0"/>
          </a:p>
        </p:txBody>
      </p:sp>
      <p:sp>
        <p:nvSpPr>
          <p:cNvPr id="13" name="Google Shape;48;p8">
            <a:extLst>
              <a:ext uri="{FF2B5EF4-FFF2-40B4-BE49-F238E27FC236}">
                <a16:creationId xmlns:a16="http://schemas.microsoft.com/office/drawing/2014/main" id="{222485C2-DCE9-3108-925C-BBC386C703D1}"/>
              </a:ext>
            </a:extLst>
          </p:cNvPr>
          <p:cNvSpPr txBox="1">
            <a:spLocks/>
          </p:cNvSpPr>
          <p:nvPr/>
        </p:nvSpPr>
        <p:spPr bwMode="auto">
          <a:xfrm>
            <a:off x="376517" y="991076"/>
            <a:ext cx="6093983" cy="389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200" b="1" u="sng" dirty="0"/>
              <a:t>Modeling Efforts: Minimal Example of Prioritization in BPP</a:t>
            </a:r>
          </a:p>
          <a:p>
            <a:pPr indent="-257175">
              <a:lnSpc>
                <a:spcPct val="90000"/>
              </a:lnSpc>
              <a:spcBef>
                <a:spcPts val="600"/>
              </a:spcBef>
              <a:spcAft>
                <a:spcPts val="0"/>
              </a:spcAft>
              <a:buSzPts val="1800"/>
            </a:pPr>
            <a:r>
              <a:rPr lang="en-US" sz="1000" dirty="0"/>
              <a:t>BPP modeled in Julia (</a:t>
            </a:r>
            <a:r>
              <a:rPr lang="en-US" sz="1000" dirty="0" err="1"/>
              <a:t>JuMP</a:t>
            </a:r>
            <a:r>
              <a:rPr lang="en-US" sz="1000" dirty="0"/>
              <a:t>, </a:t>
            </a:r>
            <a:r>
              <a:rPr lang="en-US" sz="1000" dirty="0" err="1"/>
              <a:t>Gurobi</a:t>
            </a:r>
            <a:r>
              <a:rPr lang="en-US" sz="1000" dirty="0"/>
              <a:t>).</a:t>
            </a:r>
          </a:p>
          <a:p>
            <a:pPr indent="-257175">
              <a:lnSpc>
                <a:spcPct val="90000"/>
              </a:lnSpc>
              <a:spcBef>
                <a:spcPts val="600"/>
              </a:spcBef>
              <a:spcAft>
                <a:spcPts val="0"/>
              </a:spcAft>
              <a:buSzPts val="1800"/>
            </a:pPr>
            <a:r>
              <a:rPr lang="en-US" sz="1000" b="1" dirty="0"/>
              <a:t>Data: </a:t>
            </a:r>
            <a:r>
              <a:rPr lang="en-US" sz="1000" dirty="0"/>
              <a:t>Subsets of companies from a combined arms battalion: infantry company (</a:t>
            </a:r>
            <a:r>
              <a:rPr lang="en-US" sz="1000" dirty="0">
                <a:solidFill>
                  <a:srgbClr val="FF7F3F"/>
                </a:solidFill>
              </a:rPr>
              <a:t>red</a:t>
            </a:r>
            <a:r>
              <a:rPr lang="en-US" sz="1000" dirty="0"/>
              <a:t>), armor company (</a:t>
            </a:r>
            <a:r>
              <a:rPr lang="en-US" sz="1000" dirty="0">
                <a:solidFill>
                  <a:srgbClr val="7F7FBF"/>
                </a:solidFill>
              </a:rPr>
              <a:t>blue</a:t>
            </a:r>
            <a:r>
              <a:rPr lang="en-US" sz="1000" dirty="0"/>
              <a:t>), forward support company (</a:t>
            </a:r>
            <a:r>
              <a:rPr lang="en-US" sz="1000" dirty="0">
                <a:solidFill>
                  <a:srgbClr val="7FBF3F"/>
                </a:solidFill>
              </a:rPr>
              <a:t>green</a:t>
            </a:r>
            <a:r>
              <a:rPr lang="en-US" sz="1000" dirty="0"/>
              <a:t>).</a:t>
            </a:r>
          </a:p>
          <a:p>
            <a:pPr lvl="1" indent="-257175">
              <a:lnSpc>
                <a:spcPct val="90000"/>
              </a:lnSpc>
              <a:spcBef>
                <a:spcPts val="600"/>
              </a:spcBef>
              <a:spcAft>
                <a:spcPts val="0"/>
              </a:spcAft>
              <a:buSzPts val="1800"/>
            </a:pPr>
            <a:r>
              <a:rPr lang="en-US" sz="1000" dirty="0"/>
              <a:t>1x Wasp-class landing helicopter dock (LHD) amphibious assault ship (266’ x 50’ well deck).</a:t>
            </a:r>
          </a:p>
          <a:p>
            <a:pPr lvl="1" indent="-257175">
              <a:lnSpc>
                <a:spcPct val="90000"/>
              </a:lnSpc>
              <a:spcBef>
                <a:spcPts val="600"/>
              </a:spcBef>
              <a:spcAft>
                <a:spcPts val="0"/>
              </a:spcAft>
              <a:buSzPts val="1800"/>
            </a:pPr>
            <a:endParaRPr lang="en-US" sz="1000" dirty="0"/>
          </a:p>
          <a:p>
            <a:pPr lvl="1" indent="-257175">
              <a:lnSpc>
                <a:spcPct val="90000"/>
              </a:lnSpc>
              <a:spcBef>
                <a:spcPts val="600"/>
              </a:spcBef>
              <a:spcAft>
                <a:spcPts val="0"/>
              </a:spcAft>
              <a:buSzPts val="1800"/>
            </a:pPr>
            <a:endParaRPr lang="en-US" sz="1000" dirty="0"/>
          </a:p>
          <a:p>
            <a:pPr marL="485775" lvl="1" indent="0">
              <a:lnSpc>
                <a:spcPct val="90000"/>
              </a:lnSpc>
              <a:spcBef>
                <a:spcPts val="600"/>
              </a:spcBef>
              <a:spcAft>
                <a:spcPts val="0"/>
              </a:spcAft>
              <a:buSzPts val="1800"/>
              <a:buNone/>
            </a:pPr>
            <a:endParaRPr lang="en-US" sz="1000" dirty="0"/>
          </a:p>
          <a:p>
            <a:pPr indent="-257175">
              <a:lnSpc>
                <a:spcPct val="90000"/>
              </a:lnSpc>
              <a:spcBef>
                <a:spcPts val="600"/>
              </a:spcBef>
              <a:spcAft>
                <a:spcPts val="0"/>
              </a:spcAft>
              <a:buSzPts val="1800"/>
            </a:pPr>
            <a:r>
              <a:rPr lang="en-US" sz="1000" b="1" dirty="0"/>
              <a:t>Solution: </a:t>
            </a:r>
            <a:r>
              <a:rPr lang="en-US" sz="1000" dirty="0"/>
              <a:t>Difficult to solve to optimality with nonstandard BPP objective function </a:t>
            </a:r>
            <a:r>
              <a:rPr lang="en-US" sz="1000" dirty="0">
                <a:sym typeface="Wingdings" panose="05000000000000000000" pitchFamily="2" charset="2"/>
              </a:rPr>
              <a:t> compare convergence using packing heuristic methods.</a:t>
            </a:r>
            <a:endParaRPr lang="en-US" sz="1200" b="1" u="sng" dirty="0"/>
          </a:p>
          <a:p>
            <a:pPr marL="85725" indent="0">
              <a:lnSpc>
                <a:spcPct val="90000"/>
              </a:lnSpc>
              <a:spcBef>
                <a:spcPts val="600"/>
              </a:spcBef>
              <a:spcAft>
                <a:spcPts val="0"/>
              </a:spcAft>
              <a:buSzPts val="1800"/>
              <a:buFont typeface="Arial" charset="0"/>
              <a:buNone/>
            </a:pPr>
            <a:r>
              <a:rPr lang="en-US" sz="1200" b="1" u="sng" dirty="0"/>
              <a:t>Next Steps</a:t>
            </a:r>
          </a:p>
          <a:p>
            <a:pPr indent="-257175">
              <a:lnSpc>
                <a:spcPct val="90000"/>
              </a:lnSpc>
              <a:spcBef>
                <a:spcPts val="600"/>
              </a:spcBef>
              <a:spcAft>
                <a:spcPts val="0"/>
              </a:spcAft>
              <a:buSzPts val="1800"/>
            </a:pPr>
            <a:r>
              <a:rPr lang="en-US" sz="1000" dirty="0"/>
              <a:t>Add </a:t>
            </a:r>
            <a:r>
              <a:rPr lang="en-US" sz="1000" i="1" dirty="0">
                <a:solidFill>
                  <a:srgbClr val="0040C0"/>
                </a:solidFill>
              </a:rPr>
              <a:t>relevant constraints</a:t>
            </a:r>
            <a:r>
              <a:rPr lang="en-US" sz="1000" dirty="0"/>
              <a:t>: rotation restrictions, mass-load balancing, deck obstacle avoidance, group unity, etc.</a:t>
            </a:r>
          </a:p>
          <a:p>
            <a:pPr indent="-257175">
              <a:lnSpc>
                <a:spcPct val="90000"/>
              </a:lnSpc>
              <a:spcBef>
                <a:spcPts val="600"/>
              </a:spcBef>
              <a:spcAft>
                <a:spcPts val="0"/>
              </a:spcAft>
              <a:buSzPts val="1800"/>
            </a:pPr>
            <a:r>
              <a:rPr lang="en-US" sz="1000" dirty="0"/>
              <a:t>Test </a:t>
            </a:r>
            <a:r>
              <a:rPr lang="en-US" sz="1000" i="1" dirty="0">
                <a:solidFill>
                  <a:srgbClr val="0040C0"/>
                </a:solidFill>
              </a:rPr>
              <a:t>different methods of prioritization</a:t>
            </a:r>
            <a:r>
              <a:rPr lang="en-US" sz="1000" dirty="0"/>
              <a:t>:</a:t>
            </a:r>
            <a:r>
              <a:rPr lang="en-US" sz="1000" i="1" dirty="0">
                <a:solidFill>
                  <a:srgbClr val="0040C0"/>
                </a:solidFill>
              </a:rPr>
              <a:t> </a:t>
            </a:r>
            <a:r>
              <a:rPr lang="en-US" sz="1000" dirty="0"/>
              <a:t>different objective functions, different distance metrics (e.g. Manhattan distance), and different heuristics to create prioritization weights.</a:t>
            </a:r>
          </a:p>
          <a:p>
            <a:pPr indent="-257175">
              <a:lnSpc>
                <a:spcPct val="90000"/>
              </a:lnSpc>
              <a:spcBef>
                <a:spcPts val="600"/>
              </a:spcBef>
              <a:spcAft>
                <a:spcPts val="0"/>
              </a:spcAft>
              <a:buSzPts val="1800"/>
            </a:pPr>
            <a:r>
              <a:rPr lang="en-US" sz="1000" dirty="0"/>
              <a:t>Add</a:t>
            </a:r>
            <a:r>
              <a:rPr lang="en-US" sz="1000" i="1" dirty="0"/>
              <a:t> </a:t>
            </a:r>
            <a:r>
              <a:rPr lang="en-US" sz="1000" i="1" dirty="0">
                <a:solidFill>
                  <a:srgbClr val="0040C0"/>
                </a:solidFill>
              </a:rPr>
              <a:t>scale </a:t>
            </a:r>
            <a:r>
              <a:rPr lang="en-US" sz="1000" dirty="0"/>
              <a:t>to the problem: larger force with different types of units, and wider selection of vessels.</a:t>
            </a:r>
          </a:p>
          <a:p>
            <a:pPr indent="-257175">
              <a:lnSpc>
                <a:spcPct val="90000"/>
              </a:lnSpc>
              <a:spcBef>
                <a:spcPts val="600"/>
              </a:spcBef>
              <a:spcAft>
                <a:spcPts val="0"/>
              </a:spcAft>
              <a:buSzPts val="1800"/>
            </a:pPr>
            <a:r>
              <a:rPr lang="en-US" sz="1000" dirty="0"/>
              <a:t>Adapt Fontaine and </a:t>
            </a:r>
            <a:r>
              <a:rPr lang="en-US" sz="1000" dirty="0" err="1"/>
              <a:t>Minner</a:t>
            </a:r>
            <a:r>
              <a:rPr lang="en-US" sz="1000" dirty="0"/>
              <a:t> (2023) </a:t>
            </a:r>
            <a:r>
              <a:rPr lang="en-US" sz="1000" i="1" dirty="0">
                <a:solidFill>
                  <a:srgbClr val="0040C0"/>
                </a:solidFill>
              </a:rPr>
              <a:t>bin selection problem </a:t>
            </a:r>
            <a:r>
              <a:rPr lang="en-US" sz="1000" dirty="0"/>
              <a:t>with a </a:t>
            </a:r>
            <a:r>
              <a:rPr lang="en-US" sz="1000" i="1" dirty="0">
                <a:solidFill>
                  <a:srgbClr val="0040C0"/>
                </a:solidFill>
              </a:rPr>
              <a:t>branch-and-check type of procedure </a:t>
            </a:r>
            <a:r>
              <a:rPr lang="en-US" sz="1000" dirty="0"/>
              <a:t>fit to this problem set.</a:t>
            </a:r>
          </a:p>
          <a:p>
            <a:pPr indent="-257175">
              <a:lnSpc>
                <a:spcPct val="90000"/>
              </a:lnSpc>
              <a:spcBef>
                <a:spcPts val="600"/>
              </a:spcBef>
              <a:spcAft>
                <a:spcPts val="0"/>
              </a:spcAft>
              <a:buSzPts val="1800"/>
            </a:pPr>
            <a:r>
              <a:rPr lang="en-US" sz="1000" dirty="0"/>
              <a:t>Gain more </a:t>
            </a:r>
            <a:r>
              <a:rPr lang="en-US" sz="1000" i="1" dirty="0">
                <a:solidFill>
                  <a:srgbClr val="0040C0"/>
                </a:solidFill>
              </a:rPr>
              <a:t>familiarity with ICODES and embarkation planner methodologies </a:t>
            </a:r>
            <a:r>
              <a:rPr lang="en-US" sz="1000" dirty="0"/>
              <a:t>(actual </a:t>
            </a:r>
            <a:r>
              <a:rPr lang="en-US" sz="1000" i="1" dirty="0">
                <a:solidFill>
                  <a:srgbClr val="0040C0"/>
                </a:solidFill>
              </a:rPr>
              <a:t>software-generated </a:t>
            </a:r>
            <a:r>
              <a:rPr lang="en-US" sz="1000" dirty="0"/>
              <a:t>load plans vs. </a:t>
            </a:r>
            <a:r>
              <a:rPr lang="en-US" sz="1000" i="1" dirty="0">
                <a:solidFill>
                  <a:srgbClr val="0040C0"/>
                </a:solidFill>
              </a:rPr>
              <a:t>user-generated</a:t>
            </a:r>
            <a:r>
              <a:rPr lang="en-US" sz="1000" dirty="0"/>
              <a:t> load plans with feasibility checks).</a:t>
            </a:r>
          </a:p>
        </p:txBody>
      </p:sp>
      <p:sp>
        <p:nvSpPr>
          <p:cNvPr id="33" name="TextBox 32">
            <a:extLst>
              <a:ext uri="{FF2B5EF4-FFF2-40B4-BE49-F238E27FC236}">
                <a16:creationId xmlns:a16="http://schemas.microsoft.com/office/drawing/2014/main" id="{FE29AB29-95B2-D13D-406C-2F337431F0B0}"/>
              </a:ext>
            </a:extLst>
          </p:cNvPr>
          <p:cNvSpPr txBox="1"/>
          <p:nvPr/>
        </p:nvSpPr>
        <p:spPr>
          <a:xfrm>
            <a:off x="6955660" y="1127164"/>
            <a:ext cx="1561930" cy="276999"/>
          </a:xfrm>
          <a:prstGeom prst="rect">
            <a:avLst/>
          </a:prstGeom>
          <a:noFill/>
          <a:ln>
            <a:solidFill>
              <a:schemeClr val="tx1"/>
            </a:solidFill>
          </a:ln>
        </p:spPr>
        <p:txBody>
          <a:bodyPr wrap="square" rtlCol="0">
            <a:spAutoFit/>
          </a:bodyPr>
          <a:lstStyle/>
          <a:p>
            <a:pPr algn="ctr"/>
            <a:r>
              <a:rPr lang="en-US" sz="600" b="1" i="1" dirty="0">
                <a:latin typeface="Arial" panose="020B0604020202020204" pitchFamily="34" charset="0"/>
                <a:cs typeface="Arial" panose="020B0604020202020204" pitchFamily="34" charset="0"/>
              </a:rPr>
              <a:t>Example BPP Solution Visualizations</a:t>
            </a:r>
          </a:p>
          <a:p>
            <a:pPr algn="ctr"/>
            <a:r>
              <a:rPr lang="en-US" sz="600" i="1" dirty="0">
                <a:latin typeface="Arial" panose="020B0604020202020204" pitchFamily="34" charset="0"/>
                <a:cs typeface="Arial" panose="020B0604020202020204" pitchFamily="34" charset="0"/>
              </a:rPr>
              <a:t>Front Half of LHD Deck</a:t>
            </a:r>
          </a:p>
        </p:txBody>
      </p:sp>
      <p:grpSp>
        <p:nvGrpSpPr>
          <p:cNvPr id="4" name="Group 3">
            <a:extLst>
              <a:ext uri="{FF2B5EF4-FFF2-40B4-BE49-F238E27FC236}">
                <a16:creationId xmlns:a16="http://schemas.microsoft.com/office/drawing/2014/main" id="{5AEC42C3-7D3D-B0C6-0060-1A49E21943DF}"/>
              </a:ext>
            </a:extLst>
          </p:cNvPr>
          <p:cNvGrpSpPr/>
          <p:nvPr/>
        </p:nvGrpSpPr>
        <p:grpSpPr>
          <a:xfrm>
            <a:off x="2111439" y="112776"/>
            <a:ext cx="6944559" cy="225552"/>
            <a:chOff x="2111439" y="112776"/>
            <a:chExt cx="6944559" cy="225552"/>
          </a:xfrm>
        </p:grpSpPr>
        <p:sp>
          <p:nvSpPr>
            <p:cNvPr id="6" name="Arrow: Pentagon 5">
              <a:extLst>
                <a:ext uri="{FF2B5EF4-FFF2-40B4-BE49-F238E27FC236}">
                  <a16:creationId xmlns:a16="http://schemas.microsoft.com/office/drawing/2014/main" id="{D96CAF0C-C6C3-35AC-B19A-8729A5BEFF4C}"/>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8" name="Arrow: Chevron 7">
              <a:extLst>
                <a:ext uri="{FF2B5EF4-FFF2-40B4-BE49-F238E27FC236}">
                  <a16:creationId xmlns:a16="http://schemas.microsoft.com/office/drawing/2014/main" id="{492A9BA1-6394-5E80-A545-BFBF1834DAB8}"/>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9" name="Arrow: Chevron 8">
              <a:extLst>
                <a:ext uri="{FF2B5EF4-FFF2-40B4-BE49-F238E27FC236}">
                  <a16:creationId xmlns:a16="http://schemas.microsoft.com/office/drawing/2014/main" id="{E61CF4E2-2B77-7F8D-BFBF-B788B7C61B91}"/>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9DBEEA72-07A5-C4BA-3BB1-3D296254C54A}"/>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A97C3775-F03B-CCE1-913D-1AD16C979C72}"/>
                </a:ext>
              </a:extLst>
            </p:cNvPr>
            <p:cNvSpPr/>
            <p:nvPr/>
          </p:nvSpPr>
          <p:spPr>
            <a:xfrm>
              <a:off x="6688297"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366F20A6-E794-FBB2-FC05-574DC0FACA42}"/>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grpSp>
        <p:nvGrpSpPr>
          <p:cNvPr id="34" name="Group 33">
            <a:extLst>
              <a:ext uri="{FF2B5EF4-FFF2-40B4-BE49-F238E27FC236}">
                <a16:creationId xmlns:a16="http://schemas.microsoft.com/office/drawing/2014/main" id="{57E4C60C-94A4-FC0C-686C-77D4E12B11F3}"/>
              </a:ext>
            </a:extLst>
          </p:cNvPr>
          <p:cNvGrpSpPr/>
          <p:nvPr/>
        </p:nvGrpSpPr>
        <p:grpSpPr>
          <a:xfrm>
            <a:off x="6519900" y="1428675"/>
            <a:ext cx="2433450" cy="1097961"/>
            <a:chOff x="6519900" y="1428675"/>
            <a:chExt cx="2433450" cy="1097961"/>
          </a:xfrm>
        </p:grpSpPr>
        <p:pic>
          <p:nvPicPr>
            <p:cNvPr id="17" name="Picture 16">
              <a:extLst>
                <a:ext uri="{FF2B5EF4-FFF2-40B4-BE49-F238E27FC236}">
                  <a16:creationId xmlns:a16="http://schemas.microsoft.com/office/drawing/2014/main" id="{747C8DBD-DCC4-58B5-6105-2DEEA75B1239}"/>
                </a:ext>
              </a:extLst>
            </p:cNvPr>
            <p:cNvPicPr>
              <a:picLocks noChangeAspect="1"/>
            </p:cNvPicPr>
            <p:nvPr/>
          </p:nvPicPr>
          <p:blipFill rotWithShape="1">
            <a:blip r:embed="rId4"/>
            <a:srcRect l="227" t="1953" r="49978" b="1974"/>
            <a:stretch/>
          </p:blipFill>
          <p:spPr>
            <a:xfrm>
              <a:off x="6519900" y="1574800"/>
              <a:ext cx="2433450" cy="951836"/>
            </a:xfrm>
            <a:prstGeom prst="rect">
              <a:avLst/>
            </a:prstGeom>
          </p:spPr>
        </p:pic>
        <p:sp>
          <p:nvSpPr>
            <p:cNvPr id="28" name="TextBox 27">
              <a:extLst>
                <a:ext uri="{FF2B5EF4-FFF2-40B4-BE49-F238E27FC236}">
                  <a16:creationId xmlns:a16="http://schemas.microsoft.com/office/drawing/2014/main" id="{92DC2469-6423-0699-3BEB-CB7B30D22637}"/>
                </a:ext>
              </a:extLst>
            </p:cNvPr>
            <p:cNvSpPr txBox="1"/>
            <p:nvPr/>
          </p:nvSpPr>
          <p:spPr>
            <a:xfrm>
              <a:off x="6949464" y="1428675"/>
              <a:ext cx="156193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Solver Time Limit: 5 seconds</a:t>
              </a:r>
            </a:p>
          </p:txBody>
        </p:sp>
      </p:grpSp>
      <p:grpSp>
        <p:nvGrpSpPr>
          <p:cNvPr id="32" name="Group 31">
            <a:extLst>
              <a:ext uri="{FF2B5EF4-FFF2-40B4-BE49-F238E27FC236}">
                <a16:creationId xmlns:a16="http://schemas.microsoft.com/office/drawing/2014/main" id="{63F42E84-B4F8-8486-C177-1F00BF2DC597}"/>
              </a:ext>
            </a:extLst>
          </p:cNvPr>
          <p:cNvGrpSpPr/>
          <p:nvPr/>
        </p:nvGrpSpPr>
        <p:grpSpPr>
          <a:xfrm>
            <a:off x="6519901" y="2715412"/>
            <a:ext cx="2433450" cy="1091743"/>
            <a:chOff x="6519901" y="2725642"/>
            <a:chExt cx="2433450" cy="1091743"/>
          </a:xfrm>
        </p:grpSpPr>
        <p:pic>
          <p:nvPicPr>
            <p:cNvPr id="23" name="Picture 22">
              <a:extLst>
                <a:ext uri="{FF2B5EF4-FFF2-40B4-BE49-F238E27FC236}">
                  <a16:creationId xmlns:a16="http://schemas.microsoft.com/office/drawing/2014/main" id="{9044AA68-2EED-F00B-78FF-C3BD7B187FBD}"/>
                </a:ext>
              </a:extLst>
            </p:cNvPr>
            <p:cNvPicPr>
              <a:picLocks noChangeAspect="1"/>
            </p:cNvPicPr>
            <p:nvPr/>
          </p:nvPicPr>
          <p:blipFill rotWithShape="1">
            <a:blip r:embed="rId5"/>
            <a:srcRect l="399" t="1942" r="50000" b="1329"/>
            <a:stretch/>
          </p:blipFill>
          <p:spPr>
            <a:xfrm>
              <a:off x="6519901" y="2868266"/>
              <a:ext cx="2433450" cy="949119"/>
            </a:xfrm>
            <a:prstGeom prst="rect">
              <a:avLst/>
            </a:prstGeom>
          </p:spPr>
        </p:pic>
        <p:sp>
          <p:nvSpPr>
            <p:cNvPr id="29" name="TextBox 28">
              <a:extLst>
                <a:ext uri="{FF2B5EF4-FFF2-40B4-BE49-F238E27FC236}">
                  <a16:creationId xmlns:a16="http://schemas.microsoft.com/office/drawing/2014/main" id="{D4E9A323-1154-9E21-D79F-EF3750C15867}"/>
                </a:ext>
              </a:extLst>
            </p:cNvPr>
            <p:cNvSpPr txBox="1"/>
            <p:nvPr/>
          </p:nvSpPr>
          <p:spPr>
            <a:xfrm>
              <a:off x="6955660" y="2725642"/>
              <a:ext cx="156193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Solver Time Limit: 30 seconds</a:t>
              </a:r>
            </a:p>
          </p:txBody>
        </p:sp>
      </p:grpSp>
      <p:grpSp>
        <p:nvGrpSpPr>
          <p:cNvPr id="31" name="Group 30">
            <a:extLst>
              <a:ext uri="{FF2B5EF4-FFF2-40B4-BE49-F238E27FC236}">
                <a16:creationId xmlns:a16="http://schemas.microsoft.com/office/drawing/2014/main" id="{A7EB17D2-2998-7659-0A8B-A990B07B5300}"/>
              </a:ext>
            </a:extLst>
          </p:cNvPr>
          <p:cNvGrpSpPr/>
          <p:nvPr/>
        </p:nvGrpSpPr>
        <p:grpSpPr>
          <a:xfrm>
            <a:off x="6519901" y="3995932"/>
            <a:ext cx="2433450" cy="1083935"/>
            <a:chOff x="6519901" y="3826195"/>
            <a:chExt cx="2433450" cy="1083935"/>
          </a:xfrm>
        </p:grpSpPr>
        <p:pic>
          <p:nvPicPr>
            <p:cNvPr id="25" name="Picture 24">
              <a:extLst>
                <a:ext uri="{FF2B5EF4-FFF2-40B4-BE49-F238E27FC236}">
                  <a16:creationId xmlns:a16="http://schemas.microsoft.com/office/drawing/2014/main" id="{587BEA5A-7795-B561-FE50-A9073F71C9E9}"/>
                </a:ext>
              </a:extLst>
            </p:cNvPr>
            <p:cNvPicPr>
              <a:picLocks noChangeAspect="1"/>
            </p:cNvPicPr>
            <p:nvPr/>
          </p:nvPicPr>
          <p:blipFill rotWithShape="1">
            <a:blip r:embed="rId6"/>
            <a:srcRect l="398" t="1073" r="49710"/>
            <a:stretch/>
          </p:blipFill>
          <p:spPr>
            <a:xfrm>
              <a:off x="6519901" y="3958294"/>
              <a:ext cx="2433450" cy="951836"/>
            </a:xfrm>
            <a:prstGeom prst="rect">
              <a:avLst/>
            </a:prstGeom>
          </p:spPr>
        </p:pic>
        <p:sp>
          <p:nvSpPr>
            <p:cNvPr id="30" name="TextBox 29">
              <a:extLst>
                <a:ext uri="{FF2B5EF4-FFF2-40B4-BE49-F238E27FC236}">
                  <a16:creationId xmlns:a16="http://schemas.microsoft.com/office/drawing/2014/main" id="{4A48FB3F-417A-33D7-16B1-232823205EDB}"/>
                </a:ext>
              </a:extLst>
            </p:cNvPr>
            <p:cNvSpPr txBox="1"/>
            <p:nvPr/>
          </p:nvSpPr>
          <p:spPr>
            <a:xfrm>
              <a:off x="6949464" y="3826195"/>
              <a:ext cx="1561930" cy="184666"/>
            </a:xfrm>
            <a:prstGeom prst="rect">
              <a:avLst/>
            </a:prstGeom>
            <a:noFill/>
          </p:spPr>
          <p:txBody>
            <a:bodyPr wrap="square" rtlCol="0">
              <a:spAutoFit/>
            </a:bodyPr>
            <a:lstStyle/>
            <a:p>
              <a:pPr algn="ctr"/>
              <a:r>
                <a:rPr lang="en-US" sz="600" b="1" i="1" u="sng" dirty="0">
                  <a:latin typeface="Arial" panose="020B0604020202020204" pitchFamily="34" charset="0"/>
                  <a:cs typeface="Arial" panose="020B0604020202020204" pitchFamily="34" charset="0"/>
                </a:rPr>
                <a:t>Solver Time Limit: 300 seconds</a:t>
              </a:r>
            </a:p>
          </p:txBody>
        </p:sp>
      </p:grpSp>
      <p:cxnSp>
        <p:nvCxnSpPr>
          <p:cNvPr id="36" name="Straight Connector 35">
            <a:extLst>
              <a:ext uri="{FF2B5EF4-FFF2-40B4-BE49-F238E27FC236}">
                <a16:creationId xmlns:a16="http://schemas.microsoft.com/office/drawing/2014/main" id="{44904DBC-87B0-0FC4-1E7D-E04B9F7900F0}"/>
              </a:ext>
            </a:extLst>
          </p:cNvPr>
          <p:cNvCxnSpPr/>
          <p:nvPr/>
        </p:nvCxnSpPr>
        <p:spPr>
          <a:xfrm>
            <a:off x="6519901" y="1585750"/>
            <a:ext cx="0" cy="3483864"/>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2AC270D1-7265-73D5-96B5-56E7E1C30633}"/>
              </a:ext>
            </a:extLst>
          </p:cNvPr>
          <p:cNvCxnSpPr>
            <a:cxnSpLocks/>
            <a:stCxn id="40" idx="2"/>
          </p:cNvCxnSpPr>
          <p:nvPr/>
        </p:nvCxnSpPr>
        <p:spPr>
          <a:xfrm>
            <a:off x="6229443" y="1404163"/>
            <a:ext cx="273647" cy="331400"/>
          </a:xfrm>
          <a:prstGeom prst="straightConnector1">
            <a:avLst/>
          </a:prstGeom>
          <a:ln>
            <a:solidFill>
              <a:srgbClr val="0040C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09607E4-FDA1-D415-ED54-6910B782BBBA}"/>
              </a:ext>
            </a:extLst>
          </p:cNvPr>
          <p:cNvSpPr txBox="1"/>
          <p:nvPr/>
        </p:nvSpPr>
        <p:spPr>
          <a:xfrm>
            <a:off x="5810567" y="1219497"/>
            <a:ext cx="837751" cy="184666"/>
          </a:xfrm>
          <a:prstGeom prst="rect">
            <a:avLst/>
          </a:prstGeom>
          <a:noFill/>
          <a:ln w="19050">
            <a:noFill/>
          </a:ln>
        </p:spPr>
        <p:txBody>
          <a:bodyPr wrap="square" rtlCol="0">
            <a:spAutoFit/>
          </a:bodyPr>
          <a:lstStyle/>
          <a:p>
            <a:pPr algn="ctr"/>
            <a:r>
              <a:rPr lang="en-US" sz="600" b="1" dirty="0">
                <a:latin typeface="Arial" panose="020B0604020202020204" pitchFamily="34" charset="0"/>
                <a:cs typeface="Arial" panose="020B0604020202020204" pitchFamily="34" charset="0"/>
              </a:rPr>
              <a:t>Off-loading Point</a:t>
            </a:r>
            <a:endParaRPr lang="en-US"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575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65" name="Rectangle 64">
            <a:extLst>
              <a:ext uri="{FF2B5EF4-FFF2-40B4-BE49-F238E27FC236}">
                <a16:creationId xmlns:a16="http://schemas.microsoft.com/office/drawing/2014/main" id="{93EF9CF9-DFFE-6D6B-6E21-79E9AE745CD3}"/>
              </a:ext>
            </a:extLst>
          </p:cNvPr>
          <p:cNvSpPr/>
          <p:nvPr/>
        </p:nvSpPr>
        <p:spPr>
          <a:xfrm>
            <a:off x="551645" y="3811244"/>
            <a:ext cx="1028782" cy="1188720"/>
          </a:xfrm>
          <a:prstGeom prst="rect">
            <a:avLst/>
          </a:prstGeom>
          <a:gradFill flip="none" rotWithShape="1">
            <a:gsLst>
              <a:gs pos="0">
                <a:schemeClr val="bg1">
                  <a:lumMod val="95000"/>
                </a:schemeClr>
              </a:gs>
              <a:gs pos="100000">
                <a:schemeClr val="bg1">
                  <a:lumMod val="6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Google Shape;47;p8">
            <a:extLst>
              <a:ext uri="{FF2B5EF4-FFF2-40B4-BE49-F238E27FC236}">
                <a16:creationId xmlns:a16="http://schemas.microsoft.com/office/drawing/2014/main" id="{6AA766D6-1D31-3F2C-576F-5FBE7D3C8EB8}"/>
              </a:ext>
            </a:extLst>
          </p:cNvPr>
          <p:cNvSpPr txBox="1">
            <a:spLocks noGrp="1"/>
          </p:cNvSpPr>
          <p:nvPr>
            <p:ph type="title"/>
          </p:nvPr>
        </p:nvSpPr>
        <p:spPr>
          <a:xfrm>
            <a:off x="1485900" y="594461"/>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Conclusion</a:t>
            </a:r>
            <a:endParaRPr sz="1500" i="1" dirty="0"/>
          </a:p>
        </p:txBody>
      </p:sp>
      <p:sp>
        <p:nvSpPr>
          <p:cNvPr id="6" name="Google Shape;48;p8">
            <a:extLst>
              <a:ext uri="{FF2B5EF4-FFF2-40B4-BE49-F238E27FC236}">
                <a16:creationId xmlns:a16="http://schemas.microsoft.com/office/drawing/2014/main" id="{EB9B2BAA-4D7A-8831-A50A-B86EAD1C0623}"/>
              </a:ext>
            </a:extLst>
          </p:cNvPr>
          <p:cNvSpPr txBox="1">
            <a:spLocks/>
          </p:cNvSpPr>
          <p:nvPr/>
        </p:nvSpPr>
        <p:spPr bwMode="auto">
          <a:xfrm>
            <a:off x="376517" y="1033305"/>
            <a:ext cx="8390965" cy="401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200" b="1" u="sng" dirty="0"/>
              <a:t>Potential Results and Insights:</a:t>
            </a:r>
          </a:p>
          <a:p>
            <a:pPr indent="-257175">
              <a:lnSpc>
                <a:spcPct val="90000"/>
              </a:lnSpc>
              <a:spcBef>
                <a:spcPts val="600"/>
              </a:spcBef>
              <a:spcAft>
                <a:spcPts val="0"/>
              </a:spcAft>
              <a:buClr>
                <a:schemeClr val="tx1"/>
              </a:buClr>
              <a:buSzPts val="1800"/>
            </a:pPr>
            <a:r>
              <a:rPr lang="en-US" sz="1100" i="1" dirty="0">
                <a:solidFill>
                  <a:srgbClr val="0040C0"/>
                </a:solidFill>
              </a:rPr>
              <a:t>Computational complexity</a:t>
            </a:r>
            <a:r>
              <a:rPr lang="en-US" sz="1100" dirty="0"/>
              <a:t>: Recent promising two-stage exact approaches are three-dimensional but have minimal number of items per bin comparatively.</a:t>
            </a:r>
          </a:p>
          <a:p>
            <a:pPr indent="-257175">
              <a:lnSpc>
                <a:spcPct val="90000"/>
              </a:lnSpc>
              <a:spcBef>
                <a:spcPts val="600"/>
              </a:spcBef>
              <a:spcAft>
                <a:spcPts val="0"/>
              </a:spcAft>
              <a:buClr>
                <a:schemeClr val="tx1"/>
              </a:buClr>
              <a:buSzPts val="1800"/>
            </a:pPr>
            <a:r>
              <a:rPr lang="en-US" sz="1100" i="1" dirty="0">
                <a:solidFill>
                  <a:srgbClr val="0040C0"/>
                </a:solidFill>
              </a:rPr>
              <a:t>Tradeoffs between different subsets of selected vessels and the bin packing objective</a:t>
            </a:r>
            <a:r>
              <a:rPr lang="en-US" sz="1100" dirty="0"/>
              <a:t>. </a:t>
            </a:r>
          </a:p>
          <a:p>
            <a:pPr lvl="1" indent="-257175">
              <a:lnSpc>
                <a:spcPct val="90000"/>
              </a:lnSpc>
              <a:spcBef>
                <a:spcPts val="600"/>
              </a:spcBef>
              <a:spcAft>
                <a:spcPts val="0"/>
              </a:spcAft>
              <a:buSzPts val="1800"/>
            </a:pPr>
            <a:r>
              <a:rPr lang="en-US" sz="1100" dirty="0"/>
              <a:t>What is a range of good solutions, and how do the loading configurations compare? What is the cost of having a higher weighted prioritization?</a:t>
            </a:r>
          </a:p>
          <a:p>
            <a:pPr lvl="1" indent="-257175">
              <a:lnSpc>
                <a:spcPct val="90000"/>
              </a:lnSpc>
              <a:spcBef>
                <a:spcPts val="600"/>
              </a:spcBef>
              <a:spcAft>
                <a:spcPts val="0"/>
              </a:spcAft>
              <a:buSzPts val="1800"/>
            </a:pPr>
            <a:r>
              <a:rPr lang="en-US" sz="1100" dirty="0"/>
              <a:t>What does the weighted prioritization tradeoff look like as the number and variety of available bins increases?</a:t>
            </a:r>
            <a:endParaRPr lang="de-DE" sz="1100" dirty="0"/>
          </a:p>
          <a:p>
            <a:pPr marL="85725" indent="0">
              <a:lnSpc>
                <a:spcPct val="90000"/>
              </a:lnSpc>
              <a:spcBef>
                <a:spcPts val="600"/>
              </a:spcBef>
              <a:spcAft>
                <a:spcPts val="0"/>
              </a:spcAft>
              <a:buSzPts val="1800"/>
              <a:buFont typeface="Arial" charset="0"/>
              <a:buNone/>
            </a:pPr>
            <a:r>
              <a:rPr lang="en-US" sz="1200" b="1" u="sng" dirty="0"/>
              <a:t>Possible Extensions:</a:t>
            </a:r>
          </a:p>
          <a:p>
            <a:pPr indent="-257175">
              <a:lnSpc>
                <a:spcPct val="90000"/>
              </a:lnSpc>
              <a:spcBef>
                <a:spcPts val="600"/>
              </a:spcBef>
              <a:spcAft>
                <a:spcPts val="0"/>
              </a:spcAft>
              <a:buSzPts val="1800"/>
            </a:pPr>
            <a:r>
              <a:rPr lang="en-US" sz="1100" dirty="0"/>
              <a:t>Adding </a:t>
            </a:r>
            <a:r>
              <a:rPr lang="en-US" sz="1100" i="1" dirty="0">
                <a:solidFill>
                  <a:srgbClr val="0040C0"/>
                </a:solidFill>
              </a:rPr>
              <a:t>vessel level prioritization </a:t>
            </a:r>
            <a:r>
              <a:rPr lang="en-US" sz="1100" dirty="0"/>
              <a:t>and a </a:t>
            </a:r>
            <a:r>
              <a:rPr lang="en-US" sz="1100" i="1" dirty="0">
                <a:solidFill>
                  <a:srgbClr val="0040C0"/>
                </a:solidFill>
              </a:rPr>
              <a:t>time component </a:t>
            </a:r>
            <a:r>
              <a:rPr lang="en-US" sz="1100" dirty="0"/>
              <a:t>(scheduling) to the vessel selection and packing problem.</a:t>
            </a:r>
          </a:p>
          <a:p>
            <a:pPr indent="-257175">
              <a:lnSpc>
                <a:spcPct val="90000"/>
              </a:lnSpc>
              <a:spcBef>
                <a:spcPts val="600"/>
              </a:spcBef>
              <a:spcAft>
                <a:spcPts val="0"/>
              </a:spcAft>
              <a:buSzPts val="1800"/>
            </a:pPr>
            <a:r>
              <a:rPr lang="en-US" sz="1100" dirty="0"/>
              <a:t>Exploring </a:t>
            </a:r>
            <a:r>
              <a:rPr lang="en-US" sz="1100" i="1" dirty="0">
                <a:solidFill>
                  <a:srgbClr val="0040C0"/>
                </a:solidFill>
              </a:rPr>
              <a:t>different mission sets </a:t>
            </a:r>
            <a:r>
              <a:rPr lang="en-US" sz="1100" dirty="0"/>
              <a:t>and </a:t>
            </a:r>
            <a:r>
              <a:rPr lang="en-US" sz="1100" i="1" dirty="0">
                <a:solidFill>
                  <a:srgbClr val="0040C0"/>
                </a:solidFill>
              </a:rPr>
              <a:t>vessel selection and packing implications</a:t>
            </a:r>
            <a:r>
              <a:rPr lang="en-US" sz="1100" dirty="0"/>
              <a:t>.</a:t>
            </a:r>
          </a:p>
          <a:p>
            <a:pPr indent="-257175">
              <a:lnSpc>
                <a:spcPct val="90000"/>
              </a:lnSpc>
              <a:spcBef>
                <a:spcPts val="600"/>
              </a:spcBef>
              <a:spcAft>
                <a:spcPts val="0"/>
              </a:spcAft>
              <a:buClr>
                <a:schemeClr val="tx1"/>
              </a:buClr>
              <a:buSzPts val="1800"/>
            </a:pPr>
            <a:r>
              <a:rPr lang="en-US" sz="1100" i="1" dirty="0">
                <a:solidFill>
                  <a:srgbClr val="0040C0"/>
                </a:solidFill>
              </a:rPr>
              <a:t>Item prioritization </a:t>
            </a:r>
            <a:r>
              <a:rPr lang="en-US" sz="1100" dirty="0"/>
              <a:t>at the </a:t>
            </a:r>
            <a:r>
              <a:rPr lang="en-US" sz="1100" i="1" dirty="0">
                <a:solidFill>
                  <a:srgbClr val="0040C0"/>
                </a:solidFill>
              </a:rPr>
              <a:t>overall deploying force level </a:t>
            </a:r>
            <a:r>
              <a:rPr lang="en-US" sz="1100" dirty="0"/>
              <a:t>vs. item prioritization within specific groups.</a:t>
            </a:r>
          </a:p>
          <a:p>
            <a:pPr marL="85725" indent="0">
              <a:lnSpc>
                <a:spcPct val="90000"/>
              </a:lnSpc>
              <a:spcBef>
                <a:spcPts val="600"/>
              </a:spcBef>
              <a:spcAft>
                <a:spcPts val="0"/>
              </a:spcAft>
              <a:buClr>
                <a:schemeClr val="tx1"/>
              </a:buClr>
              <a:buSzPts val="1800"/>
              <a:buNone/>
            </a:pPr>
            <a:r>
              <a:rPr lang="en-US" sz="1200" b="1" u="sng" dirty="0"/>
              <a:t>Research Timeline:</a:t>
            </a:r>
          </a:p>
          <a:p>
            <a:pPr marL="85725" indent="0">
              <a:lnSpc>
                <a:spcPct val="90000"/>
              </a:lnSpc>
              <a:spcBef>
                <a:spcPts val="600"/>
              </a:spcBef>
              <a:spcAft>
                <a:spcPts val="0"/>
              </a:spcAft>
              <a:buClr>
                <a:schemeClr val="tx1"/>
              </a:buClr>
              <a:buSzPts val="1800"/>
              <a:buNone/>
            </a:pPr>
            <a:endParaRPr lang="en-US" sz="1200" dirty="0"/>
          </a:p>
        </p:txBody>
      </p:sp>
      <p:grpSp>
        <p:nvGrpSpPr>
          <p:cNvPr id="63" name="Group 62">
            <a:extLst>
              <a:ext uri="{FF2B5EF4-FFF2-40B4-BE49-F238E27FC236}">
                <a16:creationId xmlns:a16="http://schemas.microsoft.com/office/drawing/2014/main" id="{5FFA5B2C-8E1A-91E5-59FF-F657B670D4F9}"/>
              </a:ext>
            </a:extLst>
          </p:cNvPr>
          <p:cNvGrpSpPr/>
          <p:nvPr/>
        </p:nvGrpSpPr>
        <p:grpSpPr>
          <a:xfrm>
            <a:off x="568180" y="3763448"/>
            <a:ext cx="5920488" cy="1265866"/>
            <a:chOff x="1150070" y="3763448"/>
            <a:chExt cx="5920488" cy="1265866"/>
          </a:xfrm>
        </p:grpSpPr>
        <p:grpSp>
          <p:nvGrpSpPr>
            <p:cNvPr id="62" name="Group 61">
              <a:extLst>
                <a:ext uri="{FF2B5EF4-FFF2-40B4-BE49-F238E27FC236}">
                  <a16:creationId xmlns:a16="http://schemas.microsoft.com/office/drawing/2014/main" id="{D8C114BC-2544-B374-62EB-963A9EE5E702}"/>
                </a:ext>
              </a:extLst>
            </p:cNvPr>
            <p:cNvGrpSpPr/>
            <p:nvPr/>
          </p:nvGrpSpPr>
          <p:grpSpPr>
            <a:xfrm>
              <a:off x="2082678" y="3763448"/>
              <a:ext cx="4987880" cy="1265866"/>
              <a:chOff x="2361078" y="3763448"/>
              <a:chExt cx="4987880" cy="1265866"/>
            </a:xfrm>
          </p:grpSpPr>
          <p:cxnSp>
            <p:nvCxnSpPr>
              <p:cNvPr id="5" name="Straight Connector 4">
                <a:extLst>
                  <a:ext uri="{FF2B5EF4-FFF2-40B4-BE49-F238E27FC236}">
                    <a16:creationId xmlns:a16="http://schemas.microsoft.com/office/drawing/2014/main" id="{D3A802B5-440E-AE41-A62E-A68FCA371C7B}"/>
                  </a:ext>
                </a:extLst>
              </p:cNvPr>
              <p:cNvCxnSpPr>
                <a:cxnSpLocks/>
              </p:cNvCxnSpPr>
              <p:nvPr/>
            </p:nvCxnSpPr>
            <p:spPr>
              <a:xfrm>
                <a:off x="2440717" y="4454340"/>
                <a:ext cx="4646497" cy="3824"/>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CC5E8D9D-C2B6-1A57-62A9-A4C7F336AAFF}"/>
                  </a:ext>
                </a:extLst>
              </p:cNvPr>
              <p:cNvCxnSpPr/>
              <p:nvPr/>
            </p:nvCxnSpPr>
            <p:spPr>
              <a:xfrm>
                <a:off x="7086202" y="4281380"/>
                <a:ext cx="0" cy="353568"/>
              </a:xfrm>
              <a:prstGeom prst="line">
                <a:avLst/>
              </a:prstGeom>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D12F3598-72AC-CEBF-2F2B-7929C57EF947}"/>
                  </a:ext>
                </a:extLst>
              </p:cNvPr>
              <p:cNvGrpSpPr/>
              <p:nvPr/>
            </p:nvGrpSpPr>
            <p:grpSpPr>
              <a:xfrm>
                <a:off x="2840339" y="4410158"/>
                <a:ext cx="460248" cy="235720"/>
                <a:chOff x="4287007" y="1555242"/>
                <a:chExt cx="460248" cy="235720"/>
              </a:xfrm>
            </p:grpSpPr>
            <p:cxnSp>
              <p:nvCxnSpPr>
                <p:cNvPr id="9" name="Straight Connector 8">
                  <a:extLst>
                    <a:ext uri="{FF2B5EF4-FFF2-40B4-BE49-F238E27FC236}">
                      <a16:creationId xmlns:a16="http://schemas.microsoft.com/office/drawing/2014/main" id="{A60E73DA-EE97-830D-6FF4-00D0560573C9}"/>
                    </a:ext>
                  </a:extLst>
                </p:cNvPr>
                <p:cNvCxnSpPr>
                  <a:cxnSpLocks/>
                </p:cNvCxnSpPr>
                <p:nvPr/>
              </p:nvCxnSpPr>
              <p:spPr>
                <a:xfrm>
                  <a:off x="4511039" y="1555242"/>
                  <a:ext cx="0" cy="89916"/>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DB33F07-EB8F-F4F8-F4B4-221F44898F42}"/>
                    </a:ext>
                  </a:extLst>
                </p:cNvPr>
                <p:cNvSpPr txBox="1"/>
                <p:nvPr/>
              </p:nvSpPr>
              <p:spPr>
                <a:xfrm>
                  <a:off x="4287007"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DEC24</a:t>
                  </a:r>
                </a:p>
              </p:txBody>
            </p:sp>
          </p:grpSp>
          <p:grpSp>
            <p:nvGrpSpPr>
              <p:cNvPr id="11" name="Group 10">
                <a:extLst>
                  <a:ext uri="{FF2B5EF4-FFF2-40B4-BE49-F238E27FC236}">
                    <a16:creationId xmlns:a16="http://schemas.microsoft.com/office/drawing/2014/main" id="{72812BB1-BEE2-60AE-5F93-371264D53F3F}"/>
                  </a:ext>
                </a:extLst>
              </p:cNvPr>
              <p:cNvGrpSpPr/>
              <p:nvPr/>
            </p:nvGrpSpPr>
            <p:grpSpPr>
              <a:xfrm>
                <a:off x="3566677" y="4413206"/>
                <a:ext cx="460248" cy="232672"/>
                <a:chOff x="5038040" y="1558290"/>
                <a:chExt cx="460248" cy="232672"/>
              </a:xfrm>
            </p:grpSpPr>
            <p:cxnSp>
              <p:nvCxnSpPr>
                <p:cNvPr id="12" name="Straight Connector 11">
                  <a:extLst>
                    <a:ext uri="{FF2B5EF4-FFF2-40B4-BE49-F238E27FC236}">
                      <a16:creationId xmlns:a16="http://schemas.microsoft.com/office/drawing/2014/main" id="{E2EF9B4E-BB16-2E4E-29BB-F1CB7B067248}"/>
                    </a:ext>
                  </a:extLst>
                </p:cNvPr>
                <p:cNvCxnSpPr>
                  <a:cxnSpLocks/>
                </p:cNvCxnSpPr>
                <p:nvPr/>
              </p:nvCxnSpPr>
              <p:spPr>
                <a:xfrm>
                  <a:off x="5271210"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416D69B4-1A8A-ECC4-63AD-96971DB5A749}"/>
                    </a:ext>
                  </a:extLst>
                </p:cNvPr>
                <p:cNvSpPr txBox="1"/>
                <p:nvPr/>
              </p:nvSpPr>
              <p:spPr>
                <a:xfrm>
                  <a:off x="5038040"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MAR25</a:t>
                  </a:r>
                </a:p>
              </p:txBody>
            </p:sp>
          </p:grpSp>
          <p:grpSp>
            <p:nvGrpSpPr>
              <p:cNvPr id="14" name="Group 13">
                <a:extLst>
                  <a:ext uri="{FF2B5EF4-FFF2-40B4-BE49-F238E27FC236}">
                    <a16:creationId xmlns:a16="http://schemas.microsoft.com/office/drawing/2014/main" id="{70D9B69C-556F-AA98-D4CF-4D80FB69EAE3}"/>
                  </a:ext>
                </a:extLst>
              </p:cNvPr>
              <p:cNvGrpSpPr/>
              <p:nvPr/>
            </p:nvGrpSpPr>
            <p:grpSpPr>
              <a:xfrm>
                <a:off x="4293015" y="4413206"/>
                <a:ext cx="460248" cy="232672"/>
                <a:chOff x="5801257" y="1558290"/>
                <a:chExt cx="460248" cy="232672"/>
              </a:xfrm>
            </p:grpSpPr>
            <p:cxnSp>
              <p:nvCxnSpPr>
                <p:cNvPr id="15" name="Straight Connector 14">
                  <a:extLst>
                    <a:ext uri="{FF2B5EF4-FFF2-40B4-BE49-F238E27FC236}">
                      <a16:creationId xmlns:a16="http://schemas.microsoft.com/office/drawing/2014/main" id="{43321E80-EF29-7B75-F56F-5AD303CDA90B}"/>
                    </a:ext>
                  </a:extLst>
                </p:cNvPr>
                <p:cNvCxnSpPr>
                  <a:cxnSpLocks/>
                </p:cNvCxnSpPr>
                <p:nvPr/>
              </p:nvCxnSpPr>
              <p:spPr>
                <a:xfrm>
                  <a:off x="6031381"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5E3E22A5-A083-A733-58EF-2E37ED251637}"/>
                    </a:ext>
                  </a:extLst>
                </p:cNvPr>
                <p:cNvSpPr txBox="1"/>
                <p:nvPr/>
              </p:nvSpPr>
              <p:spPr>
                <a:xfrm>
                  <a:off x="5801257"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JUN25</a:t>
                  </a:r>
                </a:p>
              </p:txBody>
            </p:sp>
          </p:grpSp>
          <p:grpSp>
            <p:nvGrpSpPr>
              <p:cNvPr id="17" name="Group 16">
                <a:extLst>
                  <a:ext uri="{FF2B5EF4-FFF2-40B4-BE49-F238E27FC236}">
                    <a16:creationId xmlns:a16="http://schemas.microsoft.com/office/drawing/2014/main" id="{17B59969-5971-3E88-EAE3-DCB97922B213}"/>
                  </a:ext>
                </a:extLst>
              </p:cNvPr>
              <p:cNvGrpSpPr/>
              <p:nvPr/>
            </p:nvGrpSpPr>
            <p:grpSpPr>
              <a:xfrm>
                <a:off x="5019353" y="4413206"/>
                <a:ext cx="460248" cy="232672"/>
                <a:chOff x="6561429" y="1558290"/>
                <a:chExt cx="460248" cy="232672"/>
              </a:xfrm>
            </p:grpSpPr>
            <p:cxnSp>
              <p:nvCxnSpPr>
                <p:cNvPr id="18" name="Straight Connector 17">
                  <a:extLst>
                    <a:ext uri="{FF2B5EF4-FFF2-40B4-BE49-F238E27FC236}">
                      <a16:creationId xmlns:a16="http://schemas.microsoft.com/office/drawing/2014/main" id="{A657D4BA-93E6-B6FC-4B99-327393F94D54}"/>
                    </a:ext>
                  </a:extLst>
                </p:cNvPr>
                <p:cNvCxnSpPr>
                  <a:cxnSpLocks/>
                </p:cNvCxnSpPr>
                <p:nvPr/>
              </p:nvCxnSpPr>
              <p:spPr>
                <a:xfrm>
                  <a:off x="6791552"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A44A85C3-D2E0-0CA2-9EB0-9E211C71CEA1}"/>
                    </a:ext>
                  </a:extLst>
                </p:cNvPr>
                <p:cNvSpPr txBox="1"/>
                <p:nvPr/>
              </p:nvSpPr>
              <p:spPr>
                <a:xfrm>
                  <a:off x="6561429"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SEP25</a:t>
                  </a:r>
                </a:p>
              </p:txBody>
            </p:sp>
          </p:grpSp>
          <p:grpSp>
            <p:nvGrpSpPr>
              <p:cNvPr id="20" name="Group 19">
                <a:extLst>
                  <a:ext uri="{FF2B5EF4-FFF2-40B4-BE49-F238E27FC236}">
                    <a16:creationId xmlns:a16="http://schemas.microsoft.com/office/drawing/2014/main" id="{5C32DB8C-8921-1C7D-DD40-F2D84CDE6AFD}"/>
                  </a:ext>
                </a:extLst>
              </p:cNvPr>
              <p:cNvGrpSpPr/>
              <p:nvPr/>
            </p:nvGrpSpPr>
            <p:grpSpPr>
              <a:xfrm>
                <a:off x="5745691" y="4413206"/>
                <a:ext cx="460248" cy="232672"/>
                <a:chOff x="7321599" y="1558290"/>
                <a:chExt cx="460248" cy="232672"/>
              </a:xfrm>
            </p:grpSpPr>
            <p:cxnSp>
              <p:nvCxnSpPr>
                <p:cNvPr id="21" name="Straight Connector 20">
                  <a:extLst>
                    <a:ext uri="{FF2B5EF4-FFF2-40B4-BE49-F238E27FC236}">
                      <a16:creationId xmlns:a16="http://schemas.microsoft.com/office/drawing/2014/main" id="{CF9BCA86-ABCE-EAAD-F58B-2C689760525A}"/>
                    </a:ext>
                  </a:extLst>
                </p:cNvPr>
                <p:cNvCxnSpPr>
                  <a:cxnSpLocks/>
                </p:cNvCxnSpPr>
                <p:nvPr/>
              </p:nvCxnSpPr>
              <p:spPr>
                <a:xfrm>
                  <a:off x="7551723" y="1558290"/>
                  <a:ext cx="0" cy="89916"/>
                </a:xfrm>
                <a:prstGeom prst="line">
                  <a:avLst/>
                </a:prstGeom>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B87B640C-5F80-9B9B-33B5-2D92C866C4A0}"/>
                    </a:ext>
                  </a:extLst>
                </p:cNvPr>
                <p:cNvSpPr txBox="1"/>
                <p:nvPr/>
              </p:nvSpPr>
              <p:spPr>
                <a:xfrm>
                  <a:off x="7321599"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DEC25</a:t>
                  </a:r>
                </a:p>
              </p:txBody>
            </p:sp>
          </p:grpSp>
          <p:grpSp>
            <p:nvGrpSpPr>
              <p:cNvPr id="23" name="Group 22">
                <a:extLst>
                  <a:ext uri="{FF2B5EF4-FFF2-40B4-BE49-F238E27FC236}">
                    <a16:creationId xmlns:a16="http://schemas.microsoft.com/office/drawing/2014/main" id="{CC19BE0E-0D0C-72A8-20DC-5D3C1F4DF676}"/>
                  </a:ext>
                </a:extLst>
              </p:cNvPr>
              <p:cNvGrpSpPr/>
              <p:nvPr/>
            </p:nvGrpSpPr>
            <p:grpSpPr>
              <a:xfrm>
                <a:off x="6472030" y="4419302"/>
                <a:ext cx="460248" cy="226576"/>
                <a:chOff x="8081772" y="1564386"/>
                <a:chExt cx="460248" cy="226576"/>
              </a:xfrm>
            </p:grpSpPr>
            <p:cxnSp>
              <p:nvCxnSpPr>
                <p:cNvPr id="24" name="Straight Connector 23">
                  <a:extLst>
                    <a:ext uri="{FF2B5EF4-FFF2-40B4-BE49-F238E27FC236}">
                      <a16:creationId xmlns:a16="http://schemas.microsoft.com/office/drawing/2014/main" id="{54421E63-98DF-8797-D0EA-22749B5E96AB}"/>
                    </a:ext>
                  </a:extLst>
                </p:cNvPr>
                <p:cNvCxnSpPr>
                  <a:cxnSpLocks/>
                </p:cNvCxnSpPr>
                <p:nvPr/>
              </p:nvCxnSpPr>
              <p:spPr>
                <a:xfrm>
                  <a:off x="8311896" y="1564386"/>
                  <a:ext cx="0" cy="89916"/>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C220D6A-70BA-1BBF-5389-05F66B6E9B93}"/>
                    </a:ext>
                  </a:extLst>
                </p:cNvPr>
                <p:cNvSpPr txBox="1"/>
                <p:nvPr/>
              </p:nvSpPr>
              <p:spPr>
                <a:xfrm>
                  <a:off x="8081772" y="1606296"/>
                  <a:ext cx="460248"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MAR26</a:t>
                  </a:r>
                </a:p>
              </p:txBody>
            </p:sp>
          </p:grpSp>
          <p:sp>
            <p:nvSpPr>
              <p:cNvPr id="26" name="TextBox 25">
                <a:extLst>
                  <a:ext uri="{FF2B5EF4-FFF2-40B4-BE49-F238E27FC236}">
                    <a16:creationId xmlns:a16="http://schemas.microsoft.com/office/drawing/2014/main" id="{FDE1794E-7C13-C4FE-A679-55A6B21B98C4}"/>
                  </a:ext>
                </a:extLst>
              </p:cNvPr>
              <p:cNvSpPr txBox="1"/>
              <p:nvPr/>
            </p:nvSpPr>
            <p:spPr>
              <a:xfrm>
                <a:off x="6806504" y="4593669"/>
                <a:ext cx="542454"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MAY26</a:t>
                </a:r>
              </a:p>
              <a:p>
                <a:pPr algn="ctr"/>
                <a:r>
                  <a:rPr lang="en-US" sz="600" b="1" dirty="0">
                    <a:latin typeface="Arial" panose="020B0604020202020204" pitchFamily="34" charset="0"/>
                    <a:cs typeface="Arial" panose="020B0604020202020204" pitchFamily="34" charset="0"/>
                  </a:rPr>
                  <a:t>Graduate</a:t>
                </a:r>
              </a:p>
            </p:txBody>
          </p:sp>
          <p:sp>
            <p:nvSpPr>
              <p:cNvPr id="27" name="Arrow: Right 26">
                <a:extLst>
                  <a:ext uri="{FF2B5EF4-FFF2-40B4-BE49-F238E27FC236}">
                    <a16:creationId xmlns:a16="http://schemas.microsoft.com/office/drawing/2014/main" id="{70632744-A22C-B129-A68D-779D192A48EE}"/>
                  </a:ext>
                </a:extLst>
              </p:cNvPr>
              <p:cNvSpPr/>
              <p:nvPr/>
            </p:nvSpPr>
            <p:spPr>
              <a:xfrm>
                <a:off x="3064371" y="4796160"/>
                <a:ext cx="1655669" cy="233154"/>
              </a:xfrm>
              <a:prstGeom prst="rightArrow">
                <a:avLst/>
              </a:prstGeom>
              <a:solidFill>
                <a:schemeClr val="bg1">
                  <a:alpha val="7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2</a:t>
                </a:r>
              </a:p>
            </p:txBody>
          </p:sp>
          <p:sp>
            <p:nvSpPr>
              <p:cNvPr id="28" name="Arrow: Right 27">
                <a:extLst>
                  <a:ext uri="{FF2B5EF4-FFF2-40B4-BE49-F238E27FC236}">
                    <a16:creationId xmlns:a16="http://schemas.microsoft.com/office/drawing/2014/main" id="{81A3BB00-9DCB-ABA6-FC01-1B9F269DF251}"/>
                  </a:ext>
                </a:extLst>
              </p:cNvPr>
              <p:cNvSpPr/>
              <p:nvPr/>
            </p:nvSpPr>
            <p:spPr>
              <a:xfrm>
                <a:off x="4446780" y="4599468"/>
                <a:ext cx="1547844" cy="233154"/>
              </a:xfrm>
              <a:prstGeom prst="rightArrow">
                <a:avLst/>
              </a:prstGeom>
              <a:solidFill>
                <a:schemeClr val="bg1">
                  <a:alpha val="7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3</a:t>
                </a:r>
              </a:p>
            </p:txBody>
          </p:sp>
          <p:sp>
            <p:nvSpPr>
              <p:cNvPr id="29" name="TextBox 28">
                <a:extLst>
                  <a:ext uri="{FF2B5EF4-FFF2-40B4-BE49-F238E27FC236}">
                    <a16:creationId xmlns:a16="http://schemas.microsoft.com/office/drawing/2014/main" id="{0A2A4EBB-0EEB-5F32-A97D-64BB1AB6A52F}"/>
                  </a:ext>
                </a:extLst>
              </p:cNvPr>
              <p:cNvSpPr txBox="1"/>
              <p:nvPr/>
            </p:nvSpPr>
            <p:spPr>
              <a:xfrm>
                <a:off x="6115402" y="3858270"/>
                <a:ext cx="721765"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Dissertation Defense</a:t>
                </a:r>
              </a:p>
            </p:txBody>
          </p:sp>
          <p:cxnSp>
            <p:nvCxnSpPr>
              <p:cNvPr id="31" name="Straight Connector 30">
                <a:extLst>
                  <a:ext uri="{FF2B5EF4-FFF2-40B4-BE49-F238E27FC236}">
                    <a16:creationId xmlns:a16="http://schemas.microsoft.com/office/drawing/2014/main" id="{45435EB5-8461-2D51-DF5D-06876004CC6E}"/>
                  </a:ext>
                </a:extLst>
              </p:cNvPr>
              <p:cNvCxnSpPr>
                <a:cxnSpLocks/>
              </p:cNvCxnSpPr>
              <p:nvPr/>
            </p:nvCxnSpPr>
            <p:spPr>
              <a:xfrm flipH="1">
                <a:off x="2711308" y="4097724"/>
                <a:ext cx="1524" cy="356616"/>
              </a:xfrm>
              <a:prstGeom prst="line">
                <a:avLst/>
              </a:prstGeom>
            </p:spPr>
            <p:style>
              <a:lnRef idx="2">
                <a:schemeClr val="dk1"/>
              </a:lnRef>
              <a:fillRef idx="0">
                <a:schemeClr val="dk1"/>
              </a:fillRef>
              <a:effectRef idx="1">
                <a:schemeClr val="dk1"/>
              </a:effectRef>
              <a:fontRef idx="minor">
                <a:schemeClr val="tx1"/>
              </a:fontRef>
            </p:style>
          </p:cxnSp>
          <p:sp>
            <p:nvSpPr>
              <p:cNvPr id="32" name="Oval 31">
                <a:extLst>
                  <a:ext uri="{FF2B5EF4-FFF2-40B4-BE49-F238E27FC236}">
                    <a16:creationId xmlns:a16="http://schemas.microsoft.com/office/drawing/2014/main" id="{BBBCCEAF-F169-29CF-86F3-679BA995272F}"/>
                  </a:ext>
                </a:extLst>
              </p:cNvPr>
              <p:cNvSpPr/>
              <p:nvPr/>
            </p:nvSpPr>
            <p:spPr>
              <a:xfrm>
                <a:off x="2689973" y="4432518"/>
                <a:ext cx="45719" cy="45719"/>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1185C48-AB09-1126-A216-940F75B1F026}"/>
                  </a:ext>
                </a:extLst>
              </p:cNvPr>
              <p:cNvSpPr txBox="1"/>
              <p:nvPr/>
            </p:nvSpPr>
            <p:spPr>
              <a:xfrm>
                <a:off x="2361078" y="3763448"/>
                <a:ext cx="721765" cy="369332"/>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INFORMS Annual Meeting</a:t>
                </a:r>
              </a:p>
            </p:txBody>
          </p:sp>
          <p:cxnSp>
            <p:nvCxnSpPr>
              <p:cNvPr id="35" name="Straight Connector 34">
                <a:extLst>
                  <a:ext uri="{FF2B5EF4-FFF2-40B4-BE49-F238E27FC236}">
                    <a16:creationId xmlns:a16="http://schemas.microsoft.com/office/drawing/2014/main" id="{A63809F0-AACC-2696-3B27-D129E865A8EF}"/>
                  </a:ext>
                </a:extLst>
              </p:cNvPr>
              <p:cNvCxnSpPr>
                <a:cxnSpLocks/>
              </p:cNvCxnSpPr>
              <p:nvPr/>
            </p:nvCxnSpPr>
            <p:spPr>
              <a:xfrm>
                <a:off x="4561010" y="4097724"/>
                <a:ext cx="0" cy="356616"/>
              </a:xfrm>
              <a:prstGeom prst="line">
                <a:avLst/>
              </a:prstGeom>
            </p:spPr>
            <p:style>
              <a:lnRef idx="2">
                <a:schemeClr val="dk1"/>
              </a:lnRef>
              <a:fillRef idx="0">
                <a:schemeClr val="dk1"/>
              </a:fillRef>
              <a:effectRef idx="1">
                <a:schemeClr val="dk1"/>
              </a:effectRef>
              <a:fontRef idx="minor">
                <a:schemeClr val="tx1"/>
              </a:fontRef>
            </p:style>
          </p:cxnSp>
          <p:sp>
            <p:nvSpPr>
              <p:cNvPr id="36" name="Oval 35">
                <a:extLst>
                  <a:ext uri="{FF2B5EF4-FFF2-40B4-BE49-F238E27FC236}">
                    <a16:creationId xmlns:a16="http://schemas.microsoft.com/office/drawing/2014/main" id="{67828DCA-2C2F-E1E2-CB9E-E135CA6F14B8}"/>
                  </a:ext>
                </a:extLst>
              </p:cNvPr>
              <p:cNvSpPr/>
              <p:nvPr/>
            </p:nvSpPr>
            <p:spPr>
              <a:xfrm>
                <a:off x="4539675" y="4434257"/>
                <a:ext cx="45719" cy="45719"/>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FDC5090-55DE-F232-3007-CAA16B4E7F5B}"/>
                  </a:ext>
                </a:extLst>
              </p:cNvPr>
              <p:cNvSpPr txBox="1"/>
              <p:nvPr/>
            </p:nvSpPr>
            <p:spPr>
              <a:xfrm>
                <a:off x="4200127" y="3950486"/>
                <a:ext cx="721765" cy="184666"/>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MORSS</a:t>
                </a:r>
              </a:p>
            </p:txBody>
          </p:sp>
          <p:sp>
            <p:nvSpPr>
              <p:cNvPr id="47" name="TextBox 46">
                <a:extLst>
                  <a:ext uri="{FF2B5EF4-FFF2-40B4-BE49-F238E27FC236}">
                    <a16:creationId xmlns:a16="http://schemas.microsoft.com/office/drawing/2014/main" id="{14264F35-7B91-65EE-EAF1-E60D770BC714}"/>
                  </a:ext>
                </a:extLst>
              </p:cNvPr>
              <p:cNvSpPr txBox="1"/>
              <p:nvPr/>
            </p:nvSpPr>
            <p:spPr>
              <a:xfrm>
                <a:off x="4720041" y="3862784"/>
                <a:ext cx="721765" cy="276999"/>
              </a:xfrm>
              <a:prstGeom prst="rect">
                <a:avLst/>
              </a:prstGeom>
              <a:noFill/>
            </p:spPr>
            <p:txBody>
              <a:bodyPr wrap="square" rtlCol="0">
                <a:spAutoFit/>
              </a:bodyPr>
              <a:lstStyle/>
              <a:p>
                <a:pPr algn="ctr"/>
                <a:r>
                  <a:rPr lang="en-US" sz="600" b="1" dirty="0">
                    <a:latin typeface="Arial" panose="020B0604020202020204" pitchFamily="34" charset="0"/>
                    <a:cs typeface="Arial" panose="020B0604020202020204" pitchFamily="34" charset="0"/>
                  </a:rPr>
                  <a:t>Preliminary Exam</a:t>
                </a:r>
              </a:p>
            </p:txBody>
          </p:sp>
          <p:cxnSp>
            <p:nvCxnSpPr>
              <p:cNvPr id="49" name="Straight Connector 48">
                <a:extLst>
                  <a:ext uri="{FF2B5EF4-FFF2-40B4-BE49-F238E27FC236}">
                    <a16:creationId xmlns:a16="http://schemas.microsoft.com/office/drawing/2014/main" id="{3266DBD3-31FC-33F9-37AC-1B0E5CC7AE52}"/>
                  </a:ext>
                </a:extLst>
              </p:cNvPr>
              <p:cNvCxnSpPr>
                <a:cxnSpLocks/>
              </p:cNvCxnSpPr>
              <p:nvPr/>
            </p:nvCxnSpPr>
            <p:spPr>
              <a:xfrm>
                <a:off x="6475314" y="4091464"/>
                <a:ext cx="0" cy="356616"/>
              </a:xfrm>
              <a:prstGeom prst="line">
                <a:avLst/>
              </a:prstGeom>
            </p:spPr>
            <p:style>
              <a:lnRef idx="2">
                <a:schemeClr val="dk1"/>
              </a:lnRef>
              <a:fillRef idx="0">
                <a:schemeClr val="dk1"/>
              </a:fillRef>
              <a:effectRef idx="1">
                <a:schemeClr val="dk1"/>
              </a:effectRef>
              <a:fontRef idx="minor">
                <a:schemeClr val="tx1"/>
              </a:fontRef>
            </p:style>
          </p:cxnSp>
          <p:sp>
            <p:nvSpPr>
              <p:cNvPr id="50" name="Star: 5 Points 49">
                <a:extLst>
                  <a:ext uri="{FF2B5EF4-FFF2-40B4-BE49-F238E27FC236}">
                    <a16:creationId xmlns:a16="http://schemas.microsoft.com/office/drawing/2014/main" id="{5EDA7B67-FF16-3727-3811-CD0126F95DD6}"/>
                  </a:ext>
                </a:extLst>
              </p:cNvPr>
              <p:cNvSpPr/>
              <p:nvPr/>
            </p:nvSpPr>
            <p:spPr>
              <a:xfrm>
                <a:off x="6430975" y="4404180"/>
                <a:ext cx="97544" cy="82479"/>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38BE2A34-1B9B-47E6-75BE-78AC5F0913C2}"/>
                  </a:ext>
                </a:extLst>
              </p:cNvPr>
              <p:cNvCxnSpPr>
                <a:cxnSpLocks/>
              </p:cNvCxnSpPr>
              <p:nvPr/>
            </p:nvCxnSpPr>
            <p:spPr>
              <a:xfrm flipH="1">
                <a:off x="5077336" y="4097724"/>
                <a:ext cx="507" cy="356616"/>
              </a:xfrm>
              <a:prstGeom prst="line">
                <a:avLst/>
              </a:prstGeom>
            </p:spPr>
            <p:style>
              <a:lnRef idx="2">
                <a:schemeClr val="dk1"/>
              </a:lnRef>
              <a:fillRef idx="0">
                <a:schemeClr val="dk1"/>
              </a:fillRef>
              <a:effectRef idx="1">
                <a:schemeClr val="dk1"/>
              </a:effectRef>
              <a:fontRef idx="minor">
                <a:schemeClr val="tx1"/>
              </a:fontRef>
            </p:style>
          </p:cxnSp>
          <p:sp>
            <p:nvSpPr>
              <p:cNvPr id="56" name="Star: 5 Points 55">
                <a:extLst>
                  <a:ext uri="{FF2B5EF4-FFF2-40B4-BE49-F238E27FC236}">
                    <a16:creationId xmlns:a16="http://schemas.microsoft.com/office/drawing/2014/main" id="{B18AC668-F3A0-E8C4-78C4-143B390BED09}"/>
                  </a:ext>
                </a:extLst>
              </p:cNvPr>
              <p:cNvSpPr/>
              <p:nvPr/>
            </p:nvSpPr>
            <p:spPr>
              <a:xfrm>
                <a:off x="5029071" y="4406823"/>
                <a:ext cx="97544" cy="82479"/>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0" name="Arrow: Right 59">
              <a:extLst>
                <a:ext uri="{FF2B5EF4-FFF2-40B4-BE49-F238E27FC236}">
                  <a16:creationId xmlns:a16="http://schemas.microsoft.com/office/drawing/2014/main" id="{B34EB91C-FE47-A3C7-1820-CA0477276CC7}"/>
                </a:ext>
              </a:extLst>
            </p:cNvPr>
            <p:cNvSpPr/>
            <p:nvPr/>
          </p:nvSpPr>
          <p:spPr>
            <a:xfrm>
              <a:off x="1150070" y="4590156"/>
              <a:ext cx="1611966" cy="233154"/>
            </a:xfrm>
            <a:prstGeom prst="rightArrow">
              <a:avLst/>
            </a:prstGeom>
            <a:solidFill>
              <a:srgbClr val="FFFF00">
                <a:alpha val="70000"/>
              </a:srgb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Chapter 1</a:t>
              </a:r>
            </a:p>
          </p:txBody>
        </p:sp>
      </p:grpSp>
      <p:cxnSp>
        <p:nvCxnSpPr>
          <p:cNvPr id="64" name="Straight Connector 63">
            <a:extLst>
              <a:ext uri="{FF2B5EF4-FFF2-40B4-BE49-F238E27FC236}">
                <a16:creationId xmlns:a16="http://schemas.microsoft.com/office/drawing/2014/main" id="{D1D49564-BE67-94AA-B535-9E8EC62BA11F}"/>
              </a:ext>
            </a:extLst>
          </p:cNvPr>
          <p:cNvCxnSpPr>
            <a:cxnSpLocks/>
          </p:cNvCxnSpPr>
          <p:nvPr/>
        </p:nvCxnSpPr>
        <p:spPr>
          <a:xfrm flipH="1">
            <a:off x="1590126" y="3811244"/>
            <a:ext cx="0" cy="1188720"/>
          </a:xfrm>
          <a:prstGeom prst="line">
            <a:avLst/>
          </a:prstGeom>
          <a:ln>
            <a:solidFill>
              <a:srgbClr val="0040C0"/>
            </a:solidFill>
          </a:ln>
        </p:spPr>
        <p:style>
          <a:lnRef idx="2">
            <a:schemeClr val="dk1"/>
          </a:lnRef>
          <a:fillRef idx="0">
            <a:schemeClr val="dk1"/>
          </a:fillRef>
          <a:effectRef idx="1">
            <a:schemeClr val="dk1"/>
          </a:effectRef>
          <a:fontRef idx="minor">
            <a:schemeClr val="tx1"/>
          </a:fontRef>
        </p:style>
      </p:cxnSp>
      <p:sp>
        <p:nvSpPr>
          <p:cNvPr id="66" name="TextBox 65">
            <a:extLst>
              <a:ext uri="{FF2B5EF4-FFF2-40B4-BE49-F238E27FC236}">
                <a16:creationId xmlns:a16="http://schemas.microsoft.com/office/drawing/2014/main" id="{D349B26A-E201-A756-2E40-EF30AEE72ED5}"/>
              </a:ext>
            </a:extLst>
          </p:cNvPr>
          <p:cNvSpPr txBox="1"/>
          <p:nvPr/>
        </p:nvSpPr>
        <p:spPr>
          <a:xfrm>
            <a:off x="1092262" y="3791709"/>
            <a:ext cx="721765" cy="184666"/>
          </a:xfrm>
          <a:prstGeom prst="rect">
            <a:avLst/>
          </a:prstGeom>
          <a:noFill/>
        </p:spPr>
        <p:txBody>
          <a:bodyPr wrap="square" rtlCol="0">
            <a:spAutoFit/>
          </a:bodyPr>
          <a:lstStyle/>
          <a:p>
            <a:pPr algn="ctr"/>
            <a:r>
              <a:rPr lang="en-US" sz="600" b="1" dirty="0">
                <a:solidFill>
                  <a:srgbClr val="0040C0"/>
                </a:solidFill>
                <a:latin typeface="Arial" panose="020B0604020202020204" pitchFamily="34" charset="0"/>
                <a:cs typeface="Arial" panose="020B0604020202020204" pitchFamily="34" charset="0"/>
              </a:rPr>
              <a:t>Now</a:t>
            </a:r>
          </a:p>
        </p:txBody>
      </p:sp>
      <p:grpSp>
        <p:nvGrpSpPr>
          <p:cNvPr id="68" name="Group 67">
            <a:extLst>
              <a:ext uri="{FF2B5EF4-FFF2-40B4-BE49-F238E27FC236}">
                <a16:creationId xmlns:a16="http://schemas.microsoft.com/office/drawing/2014/main" id="{FC80576E-C245-8CC5-3E69-34494E2D2A56}"/>
              </a:ext>
            </a:extLst>
          </p:cNvPr>
          <p:cNvGrpSpPr/>
          <p:nvPr/>
        </p:nvGrpSpPr>
        <p:grpSpPr>
          <a:xfrm>
            <a:off x="2111439" y="112776"/>
            <a:ext cx="6944559" cy="225552"/>
            <a:chOff x="2111439" y="112776"/>
            <a:chExt cx="6944559" cy="225552"/>
          </a:xfrm>
        </p:grpSpPr>
        <p:sp>
          <p:nvSpPr>
            <p:cNvPr id="69" name="Arrow: Pentagon 68">
              <a:extLst>
                <a:ext uri="{FF2B5EF4-FFF2-40B4-BE49-F238E27FC236}">
                  <a16:creationId xmlns:a16="http://schemas.microsoft.com/office/drawing/2014/main" id="{699F91CF-744F-ACF1-0E92-9AB28CD96BF2}"/>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0" name="Arrow: Chevron 69">
              <a:extLst>
                <a:ext uri="{FF2B5EF4-FFF2-40B4-BE49-F238E27FC236}">
                  <a16:creationId xmlns:a16="http://schemas.microsoft.com/office/drawing/2014/main" id="{92F4811B-1EB9-BC99-5BCD-A8827DDDAA9C}"/>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71" name="Arrow: Chevron 70">
              <a:extLst>
                <a:ext uri="{FF2B5EF4-FFF2-40B4-BE49-F238E27FC236}">
                  <a16:creationId xmlns:a16="http://schemas.microsoft.com/office/drawing/2014/main" id="{178E223E-BC85-38A2-6A21-E54E439C9472}"/>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72" name="Arrow: Chevron 71">
              <a:extLst>
                <a:ext uri="{FF2B5EF4-FFF2-40B4-BE49-F238E27FC236}">
                  <a16:creationId xmlns:a16="http://schemas.microsoft.com/office/drawing/2014/main" id="{EA88E2E0-38B8-C650-4191-E07ED1C7AF99}"/>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73" name="Arrow: Chevron 72">
              <a:extLst>
                <a:ext uri="{FF2B5EF4-FFF2-40B4-BE49-F238E27FC236}">
                  <a16:creationId xmlns:a16="http://schemas.microsoft.com/office/drawing/2014/main" id="{B4BE237F-D03B-5D05-198E-35EF33C2E789}"/>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74" name="Arrow: Chevron 73">
              <a:extLst>
                <a:ext uri="{FF2B5EF4-FFF2-40B4-BE49-F238E27FC236}">
                  <a16:creationId xmlns:a16="http://schemas.microsoft.com/office/drawing/2014/main" id="{E1D21B5A-2070-7BEF-7A71-0E4ECD699976}"/>
                </a:ext>
              </a:extLst>
            </p:cNvPr>
            <p:cNvSpPr/>
            <p:nvPr/>
          </p:nvSpPr>
          <p:spPr>
            <a:xfrm>
              <a:off x="7832511"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4" name="TextBox 3">
            <a:extLst>
              <a:ext uri="{FF2B5EF4-FFF2-40B4-BE49-F238E27FC236}">
                <a16:creationId xmlns:a16="http://schemas.microsoft.com/office/drawing/2014/main" id="{AE8642A9-1D78-C051-055E-1913E8C890AB}"/>
              </a:ext>
            </a:extLst>
          </p:cNvPr>
          <p:cNvSpPr txBox="1"/>
          <p:nvPr/>
        </p:nvSpPr>
        <p:spPr>
          <a:xfrm>
            <a:off x="6462727" y="3873963"/>
            <a:ext cx="2568125" cy="938719"/>
          </a:xfrm>
          <a:prstGeom prst="rect">
            <a:avLst/>
          </a:prstGeom>
          <a:noFill/>
          <a:ln>
            <a:solidFill>
              <a:schemeClr val="tx1"/>
            </a:solidFill>
          </a:ln>
        </p:spPr>
        <p:txBody>
          <a:bodyPr wrap="square" rtlCol="0">
            <a:spAutoFit/>
          </a:bodyPr>
          <a:lstStyle/>
          <a:p>
            <a:pPr algn="ctr"/>
            <a:r>
              <a:rPr lang="en-US" sz="1100" b="1" dirty="0">
                <a:latin typeface="Arial" panose="020B0604020202020204" pitchFamily="34" charset="0"/>
                <a:cs typeface="Arial" panose="020B0604020202020204" pitchFamily="34" charset="0"/>
              </a:rPr>
              <a:t>MAJ Will Kirschenman</a:t>
            </a:r>
          </a:p>
          <a:p>
            <a:pPr algn="ctr"/>
            <a:r>
              <a:rPr lang="en-US" sz="1100" b="1" dirty="0">
                <a:latin typeface="Arial" panose="020B0604020202020204" pitchFamily="34" charset="0"/>
                <a:cs typeface="Arial" panose="020B0604020202020204" pitchFamily="34" charset="0"/>
              </a:rPr>
              <a:t>Operations Research Ph.D. Student</a:t>
            </a:r>
          </a:p>
          <a:p>
            <a:pPr algn="ctr"/>
            <a:r>
              <a:rPr lang="en-US" sz="1100" b="1" dirty="0">
                <a:latin typeface="Arial" panose="020B0604020202020204" pitchFamily="34" charset="0"/>
                <a:cs typeface="Arial" panose="020B0604020202020204" pitchFamily="34" charset="0"/>
              </a:rPr>
              <a:t>North Carolina State University</a:t>
            </a:r>
          </a:p>
          <a:p>
            <a:pPr algn="ctr"/>
            <a:endParaRPr lang="en-US" sz="1100" b="1" dirty="0">
              <a:latin typeface="Arial" panose="020B0604020202020204" pitchFamily="34" charset="0"/>
              <a:cs typeface="Arial" panose="020B0604020202020204" pitchFamily="34" charset="0"/>
            </a:endParaRPr>
          </a:p>
          <a:p>
            <a:pPr algn="ctr"/>
            <a:r>
              <a:rPr lang="en-US" sz="1100" b="1" dirty="0">
                <a:latin typeface="Arial" panose="020B0604020202020204" pitchFamily="34" charset="0"/>
                <a:cs typeface="Arial" panose="020B0604020202020204" pitchFamily="34" charset="0"/>
              </a:rPr>
              <a:t>Email: </a:t>
            </a:r>
            <a:r>
              <a:rPr lang="en-US" sz="1100" b="1" dirty="0">
                <a:latin typeface="Arial" panose="020B0604020202020204" pitchFamily="34" charset="0"/>
                <a:cs typeface="Arial" panose="020B0604020202020204" pitchFamily="34" charset="0"/>
                <a:hlinkClick r:id="rId3"/>
              </a:rPr>
              <a:t>wkkirsch@ncsu.edu</a:t>
            </a:r>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8420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9" name="Google Shape;49;p8"/>
          <p:cNvSpPr txBox="1"/>
          <p:nvPr/>
        </p:nvSpPr>
        <p:spPr>
          <a:xfrm>
            <a:off x="423581" y="666653"/>
            <a:ext cx="8222877" cy="987941"/>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nSpc>
                <a:spcPct val="115000"/>
              </a:lnSpc>
              <a:spcBef>
                <a:spcPts val="0"/>
              </a:spcBef>
              <a:spcAft>
                <a:spcPts val="0"/>
              </a:spcAft>
            </a:pPr>
            <a:r>
              <a:rPr lang="en" sz="1600" b="1" dirty="0">
                <a:solidFill>
                  <a:schemeClr val="dk1"/>
                </a:solidFill>
                <a:latin typeface="Arial" panose="020B0604020202020204" pitchFamily="34" charset="0"/>
                <a:cs typeface="Arial" panose="020B0604020202020204" pitchFamily="34" charset="0"/>
              </a:rPr>
              <a:t>Purpose: </a:t>
            </a:r>
            <a:r>
              <a:rPr lang="en-US" sz="1600" dirty="0">
                <a:solidFill>
                  <a:schemeClr val="dk1"/>
                </a:solidFill>
                <a:latin typeface="Arial" panose="020B0604020202020204" pitchFamily="34" charset="0"/>
                <a:cs typeface="Arial" panose="020B0604020202020204" pitchFamily="34" charset="0"/>
              </a:rPr>
              <a:t>Discuss doctrinal methods of combat load planning, highlight historical examples that required detailed planning, and present the vision for an ongoing research effort to optimize combat load planning for future conflicts in contested landing zones.</a:t>
            </a:r>
            <a:endParaRPr sz="1600" dirty="0">
              <a:latin typeface="Arial" panose="020B0604020202020204" pitchFamily="34" charset="0"/>
              <a:cs typeface="Arial" panose="020B0604020202020204" pitchFamily="34" charset="0"/>
            </a:endParaRPr>
          </a:p>
        </p:txBody>
      </p:sp>
      <p:sp>
        <p:nvSpPr>
          <p:cNvPr id="6" name="Content Placeholder 1">
            <a:extLst>
              <a:ext uri="{FF2B5EF4-FFF2-40B4-BE49-F238E27FC236}">
                <a16:creationId xmlns:a16="http://schemas.microsoft.com/office/drawing/2014/main" id="{6DC6DF6C-DE1C-A2A8-D67C-C4757BDB8855}"/>
              </a:ext>
            </a:extLst>
          </p:cNvPr>
          <p:cNvSpPr txBox="1">
            <a:spLocks/>
          </p:cNvSpPr>
          <p:nvPr/>
        </p:nvSpPr>
        <p:spPr bwMode="auto">
          <a:xfrm>
            <a:off x="1453805" y="1773428"/>
            <a:ext cx="6065702" cy="3247305"/>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marL="168275" indent="-168275" algn="l" rtl="0" eaLnBrk="1" fontAlgn="base" hangingPunct="1">
              <a:lnSpc>
                <a:spcPct val="90000"/>
              </a:lnSpc>
              <a:spcBef>
                <a:spcPct val="50000"/>
              </a:spcBef>
              <a:spcAft>
                <a:spcPct val="0"/>
              </a:spcAft>
              <a:buClr>
                <a:srgbClr val="000000"/>
              </a:buClr>
              <a:buChar char="•"/>
              <a:defRPr sz="2000" b="1">
                <a:solidFill>
                  <a:srgbClr val="000000"/>
                </a:solidFill>
                <a:latin typeface="+mn-lt"/>
                <a:ea typeface="+mn-ea"/>
                <a:cs typeface="+mn-cs"/>
              </a:defRPr>
            </a:lvl1pPr>
            <a:lvl2pPr marL="625475" indent="-168275" algn="l" rtl="0" eaLnBrk="1" fontAlgn="base" hangingPunct="1">
              <a:lnSpc>
                <a:spcPct val="90000"/>
              </a:lnSpc>
              <a:spcBef>
                <a:spcPts val="60"/>
              </a:spcBef>
              <a:spcAft>
                <a:spcPct val="0"/>
              </a:spcAft>
              <a:buClr>
                <a:srgbClr val="000000"/>
              </a:buClr>
              <a:buChar char="–"/>
              <a:defRPr sz="1800" b="1">
                <a:solidFill>
                  <a:srgbClr val="000000"/>
                </a:solidFill>
                <a:latin typeface="+mn-lt"/>
              </a:defRPr>
            </a:lvl2pPr>
            <a:lvl3pPr marL="1082675" indent="-168275" algn="l" rtl="0" eaLnBrk="1" fontAlgn="base" hangingPunct="1">
              <a:lnSpc>
                <a:spcPct val="90000"/>
              </a:lnSpc>
              <a:spcBef>
                <a:spcPts val="60"/>
              </a:spcBef>
              <a:spcAft>
                <a:spcPct val="0"/>
              </a:spcAft>
              <a:buClr>
                <a:srgbClr val="000000"/>
              </a:buClr>
              <a:buChar char="-"/>
              <a:defRPr sz="1600" b="1">
                <a:solidFill>
                  <a:srgbClr val="000000"/>
                </a:solidFill>
                <a:latin typeface="+mn-lt"/>
              </a:defRPr>
            </a:lvl3pPr>
            <a:lvl4pPr marL="1539875" indent="-168275" algn="l" rtl="0" eaLnBrk="1" fontAlgn="base" hangingPunct="1">
              <a:spcBef>
                <a:spcPct val="20000"/>
              </a:spcBef>
              <a:spcAft>
                <a:spcPct val="0"/>
              </a:spcAft>
              <a:buClr>
                <a:srgbClr val="919191"/>
              </a:buClr>
              <a:buSzPct val="100000"/>
              <a:buChar char="–"/>
              <a:defRPr sz="1600">
                <a:solidFill>
                  <a:srgbClr val="919191"/>
                </a:solidFill>
                <a:latin typeface="+mn-lt"/>
              </a:defRPr>
            </a:lvl4pPr>
            <a:lvl5pPr marL="1997075" indent="-168275" algn="l" rtl="0" eaLnBrk="1" fontAlgn="base" hangingPunct="1">
              <a:spcBef>
                <a:spcPct val="20000"/>
              </a:spcBef>
              <a:spcAft>
                <a:spcPct val="0"/>
              </a:spcAft>
              <a:buClr>
                <a:srgbClr val="919191"/>
              </a:buClr>
              <a:buSzPct val="100000"/>
              <a:buChar char="›"/>
              <a:defRPr sz="1600">
                <a:solidFill>
                  <a:srgbClr val="919191"/>
                </a:solidFill>
                <a:latin typeface="+mn-lt"/>
              </a:defRPr>
            </a:lvl5pPr>
            <a:lvl6pPr marL="2514600"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2971800"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429000"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3886200"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a:lstStyle>
          <a:p>
            <a:pPr marL="228600" marR="0" lvl="0" indent="-228600" algn="ctr" defTabSz="914400" rtl="0" eaLnBrk="1" fontAlgn="base" latinLnBrk="0" hangingPunct="1">
              <a:lnSpc>
                <a:spcPct val="90000"/>
              </a:lnSpc>
              <a:spcBef>
                <a:spcPts val="400"/>
              </a:spcBef>
              <a:spcAft>
                <a:spcPct val="0"/>
              </a:spcAft>
              <a:buClr>
                <a:srgbClr val="000000"/>
              </a:buClr>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a:ea typeface="+mn-ea"/>
                <a:cs typeface="+mn-cs"/>
              </a:rPr>
              <a:t>Agenda:</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Problem Motivation and Research Question.</a:t>
            </a:r>
            <a:endParaRPr kumimoji="0" lang="en-US" sz="1800" b="0" i="0" u="none" strike="noStrike" kern="0" cap="none" spc="0" normalizeH="0" baseline="0" noProof="0" dirty="0">
              <a:ln>
                <a:noFill/>
              </a:ln>
              <a:solidFill>
                <a:sysClr val="windowText" lastClr="000000"/>
              </a:solidFill>
              <a:effectLst/>
              <a:uLnTx/>
              <a:uFillTx/>
              <a:latin typeface="Arial"/>
              <a:ea typeface="+mn-ea"/>
              <a:cs typeface="+mn-cs"/>
            </a:endParaRP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Historical Examples.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Current Doctrine and Methods.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Proposed Problem Framework and Approach.</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Current Modeling Efforts and Next Steps.</a:t>
            </a:r>
          </a:p>
          <a:p>
            <a:pPr marL="228600" marR="0" lvl="0" indent="-228600" algn="l" defTabSz="914400" rtl="0" eaLnBrk="1" fontAlgn="base" latinLnBrk="0" hangingPunct="1">
              <a:lnSpc>
                <a:spcPct val="90000"/>
              </a:lnSpc>
              <a:spcBef>
                <a:spcPts val="400"/>
              </a:spcBef>
              <a:spcAft>
                <a:spcPct val="0"/>
              </a:spcAft>
              <a:buClr>
                <a:srgbClr val="000000"/>
              </a:buClr>
              <a:buSzTx/>
              <a:buFontTx/>
              <a:buChar char="•"/>
              <a:tabLst/>
              <a:defRPr/>
            </a:pPr>
            <a:r>
              <a:rPr lang="en-US" sz="1800" b="0" kern="0" dirty="0">
                <a:solidFill>
                  <a:sysClr val="windowText" lastClr="000000"/>
                </a:solidFill>
                <a:latin typeface="Arial"/>
              </a:rPr>
              <a:t>Potential Results and Conclusion</a:t>
            </a:r>
            <a:r>
              <a:rPr kumimoji="0" lang="en-US" sz="1800" b="0" i="0" u="none" strike="noStrike" kern="0" cap="none" spc="0" normalizeH="0" baseline="0" noProof="0" dirty="0">
                <a:ln>
                  <a:noFill/>
                </a:ln>
                <a:solidFill>
                  <a:sysClr val="windowText" lastClr="000000"/>
                </a:solidFill>
                <a:effectLst/>
                <a:uLnTx/>
                <a:uFillTx/>
                <a:latin typeface="Arial"/>
                <a:ea typeface="+mn-ea"/>
                <a:cs typeface="+mn-cs"/>
              </a:rPr>
              <a:t>.</a:t>
            </a:r>
            <a:endParaRPr kumimoji="0" lang="en-US" sz="2200" b="0" i="0" u="none" strike="noStrike" kern="0" cap="none" spc="0" normalizeH="0" baseline="0" noProof="0" dirty="0">
              <a:ln>
                <a:noFill/>
              </a:ln>
              <a:solidFill>
                <a:sysClr val="windowText" lastClr="000000"/>
              </a:solidFill>
              <a:effectLst/>
              <a:uLnTx/>
              <a:uFillTx/>
              <a:latin typeface="Arial"/>
              <a:ea typeface="+mn-ea"/>
              <a:cs typeface="+mn-cs"/>
            </a:endParaRPr>
          </a:p>
        </p:txBody>
      </p:sp>
    </p:spTree>
    <p:extLst>
      <p:ext uri="{BB962C8B-B14F-4D97-AF65-F5344CB8AC3E}">
        <p14:creationId xmlns:p14="http://schemas.microsoft.com/office/powerpoint/2010/main" val="335791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485900" y="462919"/>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Problem Motivation and Research Question</a:t>
            </a:r>
            <a:endParaRPr sz="1500" i="1" dirty="0"/>
          </a:p>
        </p:txBody>
      </p:sp>
      <p:sp>
        <p:nvSpPr>
          <p:cNvPr id="48" name="Google Shape;48;p8"/>
          <p:cNvSpPr txBox="1">
            <a:spLocks noGrp="1"/>
          </p:cNvSpPr>
          <p:nvPr>
            <p:ph type="body" idx="1"/>
          </p:nvPr>
        </p:nvSpPr>
        <p:spPr>
          <a:xfrm>
            <a:off x="376517" y="965929"/>
            <a:ext cx="8390965" cy="3217145"/>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spcBef>
                <a:spcPts val="263"/>
              </a:spcBef>
              <a:spcAft>
                <a:spcPts val="0"/>
              </a:spcAft>
              <a:buSzPts val="1800"/>
              <a:buNone/>
            </a:pPr>
            <a:r>
              <a:rPr lang="en-US" sz="1400" b="1" u="sng" dirty="0"/>
              <a:t>Problem Context:</a:t>
            </a:r>
            <a:endParaRPr lang="en-US" sz="1400" dirty="0"/>
          </a:p>
          <a:p>
            <a:pPr indent="-257175">
              <a:spcBef>
                <a:spcPts val="263"/>
              </a:spcBef>
              <a:spcAft>
                <a:spcPts val="0"/>
              </a:spcAft>
              <a:buSzPts val="1800"/>
            </a:pPr>
            <a:r>
              <a:rPr lang="en-US" sz="1400" dirty="0"/>
              <a:t>In large-scale combat operations, the task of </a:t>
            </a:r>
            <a:r>
              <a:rPr lang="en-US" sz="1400" i="1" dirty="0"/>
              <a:t>maneuvering forces into </a:t>
            </a:r>
            <a:r>
              <a:rPr lang="en-US" sz="1400" dirty="0"/>
              <a:t>and </a:t>
            </a:r>
            <a:r>
              <a:rPr lang="en-US" sz="1400" i="1" dirty="0"/>
              <a:t>throughout a theater </a:t>
            </a:r>
            <a:r>
              <a:rPr lang="en-US" sz="1400" dirty="0"/>
              <a:t>is a complex challenge that requires efficient integration of routing, scheduling, sequencing, and the </a:t>
            </a:r>
            <a:r>
              <a:rPr lang="en-US" sz="1400" b="1" dirty="0"/>
              <a:t>loading of personnel and equipment</a:t>
            </a:r>
            <a:r>
              <a:rPr lang="en-US" sz="1400" dirty="0"/>
              <a:t>.</a:t>
            </a:r>
          </a:p>
          <a:p>
            <a:pPr indent="-257175">
              <a:spcBef>
                <a:spcPts val="263"/>
              </a:spcBef>
              <a:spcAft>
                <a:spcPts val="0"/>
              </a:spcAft>
              <a:buSzPts val="1800"/>
            </a:pPr>
            <a:r>
              <a:rPr lang="en-US" sz="1400" i="1" dirty="0"/>
              <a:t>Threat forces </a:t>
            </a:r>
            <a:r>
              <a:rPr lang="en-US" sz="1400" dirty="0"/>
              <a:t>complicate things by actively hindering the friendly force flow plan.</a:t>
            </a:r>
          </a:p>
          <a:p>
            <a:pPr indent="-257175">
              <a:spcBef>
                <a:spcPts val="263"/>
              </a:spcBef>
              <a:spcAft>
                <a:spcPts val="0"/>
              </a:spcAft>
              <a:buSzPts val="1800"/>
            </a:pPr>
            <a:r>
              <a:rPr lang="en-US" sz="1400" b="1" dirty="0"/>
              <a:t>Contested ports are the starting point for a landing force’s ground combat operations.</a:t>
            </a:r>
          </a:p>
          <a:p>
            <a:pPr lvl="1" indent="-257175">
              <a:spcBef>
                <a:spcPts val="263"/>
              </a:spcBef>
              <a:spcAft>
                <a:spcPts val="0"/>
              </a:spcAft>
              <a:buSzPts val="1800"/>
            </a:pPr>
            <a:r>
              <a:rPr lang="en-US" sz="1400" dirty="0"/>
              <a:t>A landing force must be able to efficiently off-load into combat formations to quickly continue to the next military objective.</a:t>
            </a:r>
          </a:p>
          <a:p>
            <a:pPr indent="-257175">
              <a:spcBef>
                <a:spcPts val="263"/>
              </a:spcBef>
              <a:spcAft>
                <a:spcPts val="0"/>
              </a:spcAft>
              <a:buSzPts val="1800"/>
            </a:pPr>
            <a:r>
              <a:rPr lang="en-US" sz="1400" dirty="0"/>
              <a:t>Important factors need to be addressed when considering off-loading a landing force in a contested environment. </a:t>
            </a:r>
          </a:p>
        </p:txBody>
      </p:sp>
      <p:sp>
        <p:nvSpPr>
          <p:cNvPr id="49" name="Google Shape;49;p8"/>
          <p:cNvSpPr txBox="1"/>
          <p:nvPr/>
        </p:nvSpPr>
        <p:spPr>
          <a:xfrm>
            <a:off x="423581" y="3839621"/>
            <a:ext cx="8222877" cy="669392"/>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gn="ctr">
              <a:lnSpc>
                <a:spcPct val="115000"/>
              </a:lnSpc>
              <a:spcBef>
                <a:spcPts val="0"/>
              </a:spcBef>
              <a:spcAft>
                <a:spcPts val="0"/>
              </a:spcAft>
            </a:pPr>
            <a:r>
              <a:rPr lang="en" sz="1500" b="1" i="1" dirty="0">
                <a:solidFill>
                  <a:schemeClr val="dk1"/>
                </a:solidFill>
                <a:latin typeface="Arial" panose="020B0604020202020204" pitchFamily="34" charset="0"/>
                <a:cs typeface="Arial" panose="020B0604020202020204" pitchFamily="34" charset="0"/>
              </a:rPr>
              <a:t>How can we most efficiently combat load sea and air vessels to maximize the combat effectiveness of a large landing force upon off-loading?</a:t>
            </a:r>
            <a:endParaRPr sz="1500" b="1"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FFE1381-E29E-9724-71F9-0F1A2C0BF9EC}"/>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3B535033-2ADA-4F8A-DEDA-803CB6C43635}"/>
                </a:ext>
              </a:extLst>
            </p:cNvPr>
            <p:cNvSpPr/>
            <p:nvPr/>
          </p:nvSpPr>
          <p:spPr>
            <a:xfrm>
              <a:off x="2111439" y="112776"/>
              <a:ext cx="1223487" cy="225552"/>
            </a:xfrm>
            <a:prstGeom prst="homePlat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5" name="Arrow: Chevron 4">
              <a:extLst>
                <a:ext uri="{FF2B5EF4-FFF2-40B4-BE49-F238E27FC236}">
                  <a16:creationId xmlns:a16="http://schemas.microsoft.com/office/drawing/2014/main" id="{926654B0-A85A-A42F-70CA-A34828C83A34}"/>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26B2222D-819D-F533-778F-2AC3993203B0}"/>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9" name="Arrow: Chevron 8">
              <a:extLst>
                <a:ext uri="{FF2B5EF4-FFF2-40B4-BE49-F238E27FC236}">
                  <a16:creationId xmlns:a16="http://schemas.microsoft.com/office/drawing/2014/main" id="{6B85645C-50F8-79F2-2D73-8E9BF5C5BD6D}"/>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0147B3B4-2D8A-10BA-845F-0601CF7D63F6}"/>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9F231CFE-F033-245A-EB32-BF03BCC3264D}"/>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56550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AF3BFD8-2421-CB8D-5121-ED7038CEA89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D1A66FE-704E-3FBB-815A-701340480B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79" t="8431" r="33749" b="39936"/>
          <a:stretch/>
        </p:blipFill>
        <p:spPr bwMode="auto">
          <a:xfrm>
            <a:off x="5710278" y="1121838"/>
            <a:ext cx="3319423" cy="21547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7" name="Freeform: Shape 36">
            <a:extLst>
              <a:ext uri="{FF2B5EF4-FFF2-40B4-BE49-F238E27FC236}">
                <a16:creationId xmlns:a16="http://schemas.microsoft.com/office/drawing/2014/main" id="{13AC8AD8-ED03-3468-5668-14E3645227E4}"/>
              </a:ext>
            </a:extLst>
          </p:cNvPr>
          <p:cNvSpPr/>
          <p:nvPr/>
        </p:nvSpPr>
        <p:spPr>
          <a:xfrm>
            <a:off x="2829183" y="2252381"/>
            <a:ext cx="3663879" cy="2715435"/>
          </a:xfrm>
          <a:custGeom>
            <a:avLst/>
            <a:gdLst>
              <a:gd name="connsiteX0" fmla="*/ 0 w 3196167"/>
              <a:gd name="connsiteY0" fmla="*/ 368300 h 2715684"/>
              <a:gd name="connsiteX1" fmla="*/ 3196167 w 3196167"/>
              <a:gd name="connsiteY1" fmla="*/ 0 h 2715684"/>
              <a:gd name="connsiteX2" fmla="*/ 2117 w 3196167"/>
              <a:gd name="connsiteY2" fmla="*/ 2715684 h 2715684"/>
              <a:gd name="connsiteX3" fmla="*/ 0 w 3196167"/>
              <a:gd name="connsiteY3" fmla="*/ 368300 h 2715684"/>
              <a:gd name="connsiteX0" fmla="*/ 0 w 3199199"/>
              <a:gd name="connsiteY0" fmla="*/ 730269 h 3077653"/>
              <a:gd name="connsiteX1" fmla="*/ 3199199 w 3199199"/>
              <a:gd name="connsiteY1" fmla="*/ 0 h 3077653"/>
              <a:gd name="connsiteX2" fmla="*/ 2117 w 3199199"/>
              <a:gd name="connsiteY2" fmla="*/ 3077653 h 3077653"/>
              <a:gd name="connsiteX3" fmla="*/ 0 w 3199199"/>
              <a:gd name="connsiteY3" fmla="*/ 730269 h 3077653"/>
            </a:gdLst>
            <a:ahLst/>
            <a:cxnLst>
              <a:cxn ang="0">
                <a:pos x="connsiteX0" y="connsiteY0"/>
              </a:cxn>
              <a:cxn ang="0">
                <a:pos x="connsiteX1" y="connsiteY1"/>
              </a:cxn>
              <a:cxn ang="0">
                <a:pos x="connsiteX2" y="connsiteY2"/>
              </a:cxn>
              <a:cxn ang="0">
                <a:pos x="connsiteX3" y="connsiteY3"/>
              </a:cxn>
            </a:cxnLst>
            <a:rect l="l" t="t" r="r" b="b"/>
            <a:pathLst>
              <a:path w="3199199" h="3077653">
                <a:moveTo>
                  <a:pt x="0" y="730269"/>
                </a:moveTo>
                <a:lnTo>
                  <a:pt x="3199199" y="0"/>
                </a:lnTo>
                <a:cubicBezTo>
                  <a:pt x="2134516" y="905228"/>
                  <a:pt x="1066800" y="2172425"/>
                  <a:pt x="2117" y="3077653"/>
                </a:cubicBezTo>
                <a:cubicBezTo>
                  <a:pt x="1411" y="2295192"/>
                  <a:pt x="706" y="1512730"/>
                  <a:pt x="0" y="730269"/>
                </a:cubicBez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Google Shape;47;p8">
            <a:extLst>
              <a:ext uri="{FF2B5EF4-FFF2-40B4-BE49-F238E27FC236}">
                <a16:creationId xmlns:a16="http://schemas.microsoft.com/office/drawing/2014/main" id="{8F73CF73-BC53-6283-87E0-98276E2EE8FD}"/>
              </a:ext>
            </a:extLst>
          </p:cNvPr>
          <p:cNvSpPr txBox="1">
            <a:spLocks/>
          </p:cNvSpPr>
          <p:nvPr/>
        </p:nvSpPr>
        <p:spPr bwMode="auto">
          <a:xfrm>
            <a:off x="977900" y="594461"/>
            <a:ext cx="7188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Normandy Invasion: June 6, 1944</a:t>
            </a:r>
            <a:endParaRPr lang="en-US" sz="1500" i="1" dirty="0"/>
          </a:p>
        </p:txBody>
      </p:sp>
      <p:sp>
        <p:nvSpPr>
          <p:cNvPr id="10" name="Arrow: Right 9">
            <a:extLst>
              <a:ext uri="{FF2B5EF4-FFF2-40B4-BE49-F238E27FC236}">
                <a16:creationId xmlns:a16="http://schemas.microsoft.com/office/drawing/2014/main" id="{78F5880E-65F3-5A1E-F9AF-401373875268}"/>
              </a:ext>
            </a:extLst>
          </p:cNvPr>
          <p:cNvSpPr/>
          <p:nvPr/>
        </p:nvSpPr>
        <p:spPr>
          <a:xfrm>
            <a:off x="2871324" y="3616130"/>
            <a:ext cx="233799" cy="17594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ECDDA65-E0C8-D1A2-395C-F22A8FD2B1D6}"/>
              </a:ext>
            </a:extLst>
          </p:cNvPr>
          <p:cNvSpPr/>
          <p:nvPr/>
        </p:nvSpPr>
        <p:spPr>
          <a:xfrm>
            <a:off x="366183" y="2252132"/>
            <a:ext cx="6119284" cy="645179"/>
          </a:xfrm>
          <a:custGeom>
            <a:avLst/>
            <a:gdLst>
              <a:gd name="connsiteX0" fmla="*/ 0 w 6119284"/>
              <a:gd name="connsiteY0" fmla="*/ 366184 h 366184"/>
              <a:gd name="connsiteX1" fmla="*/ 6119284 w 6119284"/>
              <a:gd name="connsiteY1" fmla="*/ 0 h 366184"/>
              <a:gd name="connsiteX2" fmla="*/ 2927350 w 6119284"/>
              <a:gd name="connsiteY2" fmla="*/ 364067 h 366184"/>
              <a:gd name="connsiteX3" fmla="*/ 0 w 6119284"/>
              <a:gd name="connsiteY3" fmla="*/ 366184 h 366184"/>
              <a:gd name="connsiteX0" fmla="*/ 0 w 6119284"/>
              <a:gd name="connsiteY0" fmla="*/ 366184 h 366184"/>
              <a:gd name="connsiteX1" fmla="*/ 6119284 w 6119284"/>
              <a:gd name="connsiteY1" fmla="*/ 0 h 366184"/>
              <a:gd name="connsiteX2" fmla="*/ 2581088 w 6119284"/>
              <a:gd name="connsiteY2" fmla="*/ 364067 h 366184"/>
              <a:gd name="connsiteX3" fmla="*/ 0 w 6119284"/>
              <a:gd name="connsiteY3" fmla="*/ 366184 h 366184"/>
              <a:gd name="connsiteX0" fmla="*/ 0 w 6119284"/>
              <a:gd name="connsiteY0" fmla="*/ 366184 h 368873"/>
              <a:gd name="connsiteX1" fmla="*/ 6119284 w 6119284"/>
              <a:gd name="connsiteY1" fmla="*/ 0 h 368873"/>
              <a:gd name="connsiteX2" fmla="*/ 2466788 w 6119284"/>
              <a:gd name="connsiteY2" fmla="*/ 368873 h 368873"/>
              <a:gd name="connsiteX3" fmla="*/ 0 w 6119284"/>
              <a:gd name="connsiteY3" fmla="*/ 366184 h 368873"/>
              <a:gd name="connsiteX0" fmla="*/ 0 w 6119284"/>
              <a:gd name="connsiteY0" fmla="*/ 366184 h 366184"/>
              <a:gd name="connsiteX1" fmla="*/ 6119284 w 6119284"/>
              <a:gd name="connsiteY1" fmla="*/ 0 h 366184"/>
              <a:gd name="connsiteX2" fmla="*/ 2466788 w 6119284"/>
              <a:gd name="connsiteY2" fmla="*/ 362866 h 366184"/>
              <a:gd name="connsiteX3" fmla="*/ 0 w 6119284"/>
              <a:gd name="connsiteY3" fmla="*/ 366184 h 366184"/>
            </a:gdLst>
            <a:ahLst/>
            <a:cxnLst>
              <a:cxn ang="0">
                <a:pos x="connsiteX0" y="connsiteY0"/>
              </a:cxn>
              <a:cxn ang="0">
                <a:pos x="connsiteX1" y="connsiteY1"/>
              </a:cxn>
              <a:cxn ang="0">
                <a:pos x="connsiteX2" y="connsiteY2"/>
              </a:cxn>
              <a:cxn ang="0">
                <a:pos x="connsiteX3" y="connsiteY3"/>
              </a:cxn>
            </a:cxnLst>
            <a:rect l="l" t="t" r="r" b="b"/>
            <a:pathLst>
              <a:path w="6119284" h="366184">
                <a:moveTo>
                  <a:pt x="0" y="366184"/>
                </a:moveTo>
                <a:lnTo>
                  <a:pt x="6119284" y="0"/>
                </a:lnTo>
                <a:lnTo>
                  <a:pt x="2466788" y="362866"/>
                </a:lnTo>
                <a:lnTo>
                  <a:pt x="0" y="366184"/>
                </a:ln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everal military ships on a dock&#10;&#10;Description automatically generated">
            <a:extLst>
              <a:ext uri="{FF2B5EF4-FFF2-40B4-BE49-F238E27FC236}">
                <a16:creationId xmlns:a16="http://schemas.microsoft.com/office/drawing/2014/main" id="{BA377228-DD65-9F8F-505C-D1B54E5ACCD6}"/>
              </a:ext>
            </a:extLst>
          </p:cNvPr>
          <p:cNvPicPr>
            <a:picLocks noChangeAspect="1"/>
          </p:cNvPicPr>
          <p:nvPr/>
        </p:nvPicPr>
        <p:blipFill>
          <a:blip r:embed="rId4"/>
          <a:stretch>
            <a:fillRect/>
          </a:stretch>
        </p:blipFill>
        <p:spPr>
          <a:xfrm>
            <a:off x="253831" y="2899634"/>
            <a:ext cx="2575352" cy="2065861"/>
          </a:xfrm>
          <a:prstGeom prst="rect">
            <a:avLst/>
          </a:prstGeom>
          <a:ln>
            <a:solidFill>
              <a:schemeClr val="tx1"/>
            </a:solidFill>
          </a:ln>
        </p:spPr>
      </p:pic>
      <p:sp>
        <p:nvSpPr>
          <p:cNvPr id="42" name="Freeform: Shape 41">
            <a:extLst>
              <a:ext uri="{FF2B5EF4-FFF2-40B4-BE49-F238E27FC236}">
                <a16:creationId xmlns:a16="http://schemas.microsoft.com/office/drawing/2014/main" id="{85667353-6FC1-02F1-E47A-675839E43720}"/>
              </a:ext>
            </a:extLst>
          </p:cNvPr>
          <p:cNvSpPr/>
          <p:nvPr/>
        </p:nvSpPr>
        <p:spPr>
          <a:xfrm>
            <a:off x="5717551" y="2897311"/>
            <a:ext cx="1962293" cy="2072623"/>
          </a:xfrm>
          <a:custGeom>
            <a:avLst/>
            <a:gdLst>
              <a:gd name="connsiteX0" fmla="*/ 4233 w 548217"/>
              <a:gd name="connsiteY0" fmla="*/ 2353733 h 2353733"/>
              <a:gd name="connsiteX1" fmla="*/ 548217 w 548217"/>
              <a:gd name="connsiteY1" fmla="*/ 349250 h 2353733"/>
              <a:gd name="connsiteX2" fmla="*/ 0 w 548217"/>
              <a:gd name="connsiteY2" fmla="*/ 0 h 2353733"/>
              <a:gd name="connsiteX3" fmla="*/ 4233 w 548217"/>
              <a:gd name="connsiteY3" fmla="*/ 2353733 h 2353733"/>
              <a:gd name="connsiteX0" fmla="*/ 2036 w 548217"/>
              <a:gd name="connsiteY0" fmla="*/ 2350127 h 2350127"/>
              <a:gd name="connsiteX1" fmla="*/ 548217 w 548217"/>
              <a:gd name="connsiteY1" fmla="*/ 349250 h 2350127"/>
              <a:gd name="connsiteX2" fmla="*/ 0 w 548217"/>
              <a:gd name="connsiteY2" fmla="*/ 0 h 2350127"/>
              <a:gd name="connsiteX3" fmla="*/ 2036 w 548217"/>
              <a:gd name="connsiteY3" fmla="*/ 2350127 h 2350127"/>
              <a:gd name="connsiteX0" fmla="*/ 3354 w 548217"/>
              <a:gd name="connsiteY0" fmla="*/ 2353733 h 2353733"/>
              <a:gd name="connsiteX1" fmla="*/ 548217 w 548217"/>
              <a:gd name="connsiteY1" fmla="*/ 349250 h 2353733"/>
              <a:gd name="connsiteX2" fmla="*/ 0 w 548217"/>
              <a:gd name="connsiteY2" fmla="*/ 0 h 2353733"/>
              <a:gd name="connsiteX3" fmla="*/ 3354 w 548217"/>
              <a:gd name="connsiteY3" fmla="*/ 2353733 h 2353733"/>
              <a:gd name="connsiteX0" fmla="*/ 1596 w 548217"/>
              <a:gd name="connsiteY0" fmla="*/ 2353733 h 2353733"/>
              <a:gd name="connsiteX1" fmla="*/ 548217 w 548217"/>
              <a:gd name="connsiteY1" fmla="*/ 349250 h 2353733"/>
              <a:gd name="connsiteX2" fmla="*/ 0 w 548217"/>
              <a:gd name="connsiteY2" fmla="*/ 0 h 2353733"/>
              <a:gd name="connsiteX3" fmla="*/ 1596 w 548217"/>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 name="connsiteX0" fmla="*/ 1596 w 543104"/>
              <a:gd name="connsiteY0" fmla="*/ 2353733 h 2353733"/>
              <a:gd name="connsiteX1" fmla="*/ 543104 w 543104"/>
              <a:gd name="connsiteY1" fmla="*/ 60800 h 2353733"/>
              <a:gd name="connsiteX2" fmla="*/ 0 w 543104"/>
              <a:gd name="connsiteY2" fmla="*/ 0 h 2353733"/>
              <a:gd name="connsiteX3" fmla="*/ 1596 w 543104"/>
              <a:gd name="connsiteY3" fmla="*/ 2353733 h 2353733"/>
            </a:gdLst>
            <a:ahLst/>
            <a:cxnLst>
              <a:cxn ang="0">
                <a:pos x="connsiteX0" y="connsiteY0"/>
              </a:cxn>
              <a:cxn ang="0">
                <a:pos x="connsiteX1" y="connsiteY1"/>
              </a:cxn>
              <a:cxn ang="0">
                <a:pos x="connsiteX2" y="connsiteY2"/>
              </a:cxn>
              <a:cxn ang="0">
                <a:pos x="connsiteX3" y="connsiteY3"/>
              </a:cxn>
            </a:cxnLst>
            <a:rect l="l" t="t" r="r" b="b"/>
            <a:pathLst>
              <a:path w="543104" h="2353733">
                <a:moveTo>
                  <a:pt x="1596" y="2353733"/>
                </a:moveTo>
                <a:lnTo>
                  <a:pt x="543104" y="60800"/>
                </a:lnTo>
                <a:cubicBezTo>
                  <a:pt x="-2637" y="-3172"/>
                  <a:pt x="541906" y="53482"/>
                  <a:pt x="0" y="0"/>
                </a:cubicBezTo>
                <a:cubicBezTo>
                  <a:pt x="2822" y="783167"/>
                  <a:pt x="3008" y="1566333"/>
                  <a:pt x="1596" y="2353733"/>
                </a:cubicBezTo>
                <a:close/>
              </a:path>
            </a:pathLst>
          </a:custGeom>
          <a:solidFill>
            <a:schemeClr val="bg1">
              <a:lumMod val="75000"/>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Google Shape;48;p8">
            <a:extLst>
              <a:ext uri="{FF2B5EF4-FFF2-40B4-BE49-F238E27FC236}">
                <a16:creationId xmlns:a16="http://schemas.microsoft.com/office/drawing/2014/main" id="{0A1562D3-AC26-AAFC-6F9B-8BFCEAB2EEDC}"/>
              </a:ext>
            </a:extLst>
          </p:cNvPr>
          <p:cNvSpPr txBox="1">
            <a:spLocks/>
          </p:cNvSpPr>
          <p:nvPr/>
        </p:nvSpPr>
        <p:spPr bwMode="auto">
          <a:xfrm>
            <a:off x="210634" y="1001491"/>
            <a:ext cx="3070199" cy="1443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114300">
              <a:lnSpc>
                <a:spcPct val="90000"/>
              </a:lnSpc>
              <a:spcBef>
                <a:spcPts val="600"/>
              </a:spcBef>
              <a:spcAft>
                <a:spcPts val="0"/>
              </a:spcAft>
              <a:buSzPct val="100000"/>
            </a:pPr>
            <a:r>
              <a:rPr lang="en-US" sz="1000" b="1" dirty="0"/>
              <a:t>Initial detailed planning </a:t>
            </a:r>
            <a:r>
              <a:rPr lang="en-US" sz="1000" dirty="0"/>
              <a:t>started in March 1943.</a:t>
            </a:r>
          </a:p>
          <a:p>
            <a:pPr marL="228600" indent="-114300">
              <a:lnSpc>
                <a:spcPct val="90000"/>
              </a:lnSpc>
              <a:spcBef>
                <a:spcPts val="600"/>
              </a:spcBef>
              <a:spcAft>
                <a:spcPts val="0"/>
              </a:spcAft>
              <a:buSzPct val="100000"/>
            </a:pPr>
            <a:r>
              <a:rPr lang="en-US" sz="1000" b="1" dirty="0"/>
              <a:t>Combat loading </a:t>
            </a:r>
            <a:r>
              <a:rPr lang="en-US" sz="1000" dirty="0"/>
              <a:t>commenced in April 1944.</a:t>
            </a:r>
          </a:p>
          <a:p>
            <a:pPr marL="228600" indent="-114300">
              <a:lnSpc>
                <a:spcPct val="90000"/>
              </a:lnSpc>
              <a:spcBef>
                <a:spcPts val="600"/>
              </a:spcBef>
              <a:spcAft>
                <a:spcPts val="0"/>
              </a:spcAft>
              <a:buSzPct val="100000"/>
            </a:pPr>
            <a:r>
              <a:rPr lang="en-US" sz="1000" dirty="0"/>
              <a:t>Over 1,200 landing craft were loaded in 14 ports across southern England, each </a:t>
            </a:r>
            <a:r>
              <a:rPr lang="en-US" sz="1000"/>
              <a:t>meticulously scheduled </a:t>
            </a:r>
            <a:r>
              <a:rPr lang="en-US" sz="1000" dirty="0"/>
              <a:t>to avoid congestion on June 6, 1944.</a:t>
            </a:r>
            <a:endParaRPr lang="en-US" sz="1000" b="1" dirty="0"/>
          </a:p>
        </p:txBody>
      </p:sp>
      <p:pic>
        <p:nvPicPr>
          <p:cNvPr id="6" name="Picture 5" descr="A group of military ships in the water&#10;&#10;Description automatically generated">
            <a:extLst>
              <a:ext uri="{FF2B5EF4-FFF2-40B4-BE49-F238E27FC236}">
                <a16:creationId xmlns:a16="http://schemas.microsoft.com/office/drawing/2014/main" id="{09757587-BC94-54CD-9EEE-0CB8E79DA7E4}"/>
              </a:ext>
            </a:extLst>
          </p:cNvPr>
          <p:cNvPicPr>
            <a:picLocks noChangeAspect="1"/>
          </p:cNvPicPr>
          <p:nvPr/>
        </p:nvPicPr>
        <p:blipFill rotWithShape="1">
          <a:blip r:embed="rId5"/>
          <a:srcRect l="841" r="608"/>
          <a:stretch/>
        </p:blipFill>
        <p:spPr>
          <a:xfrm>
            <a:off x="3152535" y="2901466"/>
            <a:ext cx="2565016" cy="2064028"/>
          </a:xfrm>
          <a:prstGeom prst="rect">
            <a:avLst/>
          </a:prstGeom>
          <a:ln>
            <a:solidFill>
              <a:schemeClr val="tx1"/>
            </a:solidFill>
          </a:ln>
        </p:spPr>
      </p:pic>
      <p:pic>
        <p:nvPicPr>
          <p:cNvPr id="56" name="Picture 55">
            <a:extLst>
              <a:ext uri="{FF2B5EF4-FFF2-40B4-BE49-F238E27FC236}">
                <a16:creationId xmlns:a16="http://schemas.microsoft.com/office/drawing/2014/main" id="{DA8C70D5-527D-F118-67FF-7159CF211DA9}"/>
              </a:ext>
            </a:extLst>
          </p:cNvPr>
          <p:cNvPicPr>
            <a:picLocks noChangeAspect="1"/>
          </p:cNvPicPr>
          <p:nvPr/>
        </p:nvPicPr>
        <p:blipFill rotWithShape="1">
          <a:blip r:embed="rId6"/>
          <a:srcRect b="19828"/>
          <a:stretch/>
        </p:blipFill>
        <p:spPr>
          <a:xfrm>
            <a:off x="3337661" y="1117689"/>
            <a:ext cx="2187898" cy="1632235"/>
          </a:xfrm>
          <a:prstGeom prst="rect">
            <a:avLst/>
          </a:prstGeom>
          <a:ln>
            <a:solidFill>
              <a:schemeClr val="tx1"/>
            </a:solidFill>
          </a:ln>
        </p:spPr>
      </p:pic>
      <p:pic>
        <p:nvPicPr>
          <p:cNvPr id="57" name="Picture 56">
            <a:extLst>
              <a:ext uri="{FF2B5EF4-FFF2-40B4-BE49-F238E27FC236}">
                <a16:creationId xmlns:a16="http://schemas.microsoft.com/office/drawing/2014/main" id="{36D4E4A1-A3FF-6193-86A1-28DE688CA754}"/>
              </a:ext>
            </a:extLst>
          </p:cNvPr>
          <p:cNvPicPr>
            <a:picLocks noChangeAspect="1"/>
          </p:cNvPicPr>
          <p:nvPr/>
        </p:nvPicPr>
        <p:blipFill rotWithShape="1">
          <a:blip r:embed="rId6"/>
          <a:srcRect t="82051"/>
          <a:stretch/>
        </p:blipFill>
        <p:spPr>
          <a:xfrm>
            <a:off x="447558" y="2164782"/>
            <a:ext cx="2187898" cy="365442"/>
          </a:xfrm>
          <a:prstGeom prst="rect">
            <a:avLst/>
          </a:prstGeom>
          <a:ln>
            <a:solidFill>
              <a:schemeClr val="tx1"/>
            </a:solidFill>
          </a:ln>
        </p:spPr>
      </p:pic>
      <p:sp>
        <p:nvSpPr>
          <p:cNvPr id="58" name="Google Shape;48;p8">
            <a:extLst>
              <a:ext uri="{FF2B5EF4-FFF2-40B4-BE49-F238E27FC236}">
                <a16:creationId xmlns:a16="http://schemas.microsoft.com/office/drawing/2014/main" id="{C5C8B4F7-F0B2-B0C2-20DF-FE2A89ABC54B}"/>
              </a:ext>
            </a:extLst>
          </p:cNvPr>
          <p:cNvSpPr txBox="1">
            <a:spLocks/>
          </p:cNvSpPr>
          <p:nvPr/>
        </p:nvSpPr>
        <p:spPr bwMode="auto">
          <a:xfrm>
            <a:off x="6055087" y="3465919"/>
            <a:ext cx="2760102" cy="1504016"/>
          </a:xfrm>
          <a:prstGeom prst="rect">
            <a:avLst/>
          </a:prstGeom>
          <a:solidFill>
            <a:schemeClr val="bg1">
              <a:alpha val="95000"/>
            </a:schemeClr>
          </a:solidFill>
          <a:ln>
            <a:solidFill>
              <a:schemeClr val="bg1">
                <a:lumMod val="85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gn="ctr">
              <a:lnSpc>
                <a:spcPct val="90000"/>
              </a:lnSpc>
              <a:spcBef>
                <a:spcPts val="600"/>
              </a:spcBef>
              <a:spcAft>
                <a:spcPts val="0"/>
              </a:spcAft>
              <a:buSzPts val="1800"/>
              <a:buFont typeface="Arial" charset="0"/>
              <a:buNone/>
            </a:pPr>
            <a:r>
              <a:rPr lang="en-US" sz="1000" b="1" u="sng" dirty="0"/>
              <a:t>Other Examples</a:t>
            </a:r>
          </a:p>
          <a:p>
            <a:pPr marL="228600" indent="-114300">
              <a:lnSpc>
                <a:spcPct val="90000"/>
              </a:lnSpc>
              <a:spcBef>
                <a:spcPts val="600"/>
              </a:spcBef>
              <a:spcAft>
                <a:spcPts val="0"/>
              </a:spcAft>
              <a:buSzPct val="100000"/>
            </a:pPr>
            <a:r>
              <a:rPr lang="en-US" sz="1000" b="1" dirty="0"/>
              <a:t>Incheon Landing.</a:t>
            </a:r>
          </a:p>
          <a:p>
            <a:pPr marL="228600" indent="-114300">
              <a:lnSpc>
                <a:spcPct val="90000"/>
              </a:lnSpc>
              <a:spcBef>
                <a:spcPts val="600"/>
              </a:spcBef>
              <a:spcAft>
                <a:spcPts val="0"/>
              </a:spcAft>
              <a:buSzPct val="100000"/>
            </a:pPr>
            <a:r>
              <a:rPr lang="en-US" sz="1000" b="1" dirty="0"/>
              <a:t>Operation Cartwheel (</a:t>
            </a:r>
            <a:r>
              <a:rPr lang="en-US" sz="1000" b="1" dirty="0" err="1"/>
              <a:t>Rabaul</a:t>
            </a:r>
            <a:r>
              <a:rPr lang="en-US" sz="1000" b="1" dirty="0"/>
              <a:t>).</a:t>
            </a:r>
          </a:p>
          <a:p>
            <a:pPr marL="228600" indent="-114300">
              <a:lnSpc>
                <a:spcPct val="90000"/>
              </a:lnSpc>
              <a:spcBef>
                <a:spcPts val="600"/>
              </a:spcBef>
              <a:spcAft>
                <a:spcPts val="0"/>
              </a:spcAft>
              <a:buSzPct val="100000"/>
            </a:pPr>
            <a:r>
              <a:rPr lang="en-US" sz="1000" b="1" dirty="0"/>
              <a:t>Operation Husky (Invasion of Sicily).</a:t>
            </a:r>
          </a:p>
          <a:p>
            <a:pPr marL="228600" indent="-114300">
              <a:lnSpc>
                <a:spcPct val="90000"/>
              </a:lnSpc>
              <a:spcBef>
                <a:spcPts val="600"/>
              </a:spcBef>
              <a:spcAft>
                <a:spcPts val="0"/>
              </a:spcAft>
              <a:buSzPct val="100000"/>
            </a:pPr>
            <a:r>
              <a:rPr lang="en-US" sz="1000" b="1" dirty="0"/>
              <a:t>Operation Iceberg (Battle of Okinawa).</a:t>
            </a:r>
          </a:p>
        </p:txBody>
      </p:sp>
      <p:sp>
        <p:nvSpPr>
          <p:cNvPr id="60" name="TextBox 59">
            <a:extLst>
              <a:ext uri="{FF2B5EF4-FFF2-40B4-BE49-F238E27FC236}">
                <a16:creationId xmlns:a16="http://schemas.microsoft.com/office/drawing/2014/main" id="{D94E1408-55A8-9FDB-0BDC-10307C8996D8}"/>
              </a:ext>
            </a:extLst>
          </p:cNvPr>
          <p:cNvSpPr txBox="1"/>
          <p:nvPr/>
        </p:nvSpPr>
        <p:spPr>
          <a:xfrm>
            <a:off x="6256589" y="4669443"/>
            <a:ext cx="2349330" cy="230832"/>
          </a:xfrm>
          <a:prstGeom prst="rect">
            <a:avLst/>
          </a:prstGeom>
          <a:noFill/>
          <a:ln>
            <a:solidFill>
              <a:srgbClr val="FF0000"/>
            </a:solidFill>
          </a:ln>
        </p:spPr>
        <p:txBody>
          <a:bodyPr wrap="square" tIns="45720" bIns="45720">
            <a:spAutoFit/>
          </a:bodyPr>
          <a:lstStyle/>
          <a:p>
            <a:pPr marL="114300" indent="0" algn="ctr">
              <a:lnSpc>
                <a:spcPct val="90000"/>
              </a:lnSpc>
              <a:spcBef>
                <a:spcPts val="600"/>
              </a:spcBef>
              <a:spcAft>
                <a:spcPts val="0"/>
              </a:spcAft>
              <a:buSzPct val="100000"/>
              <a:buNone/>
            </a:pPr>
            <a:r>
              <a:rPr lang="en-US" sz="1000" b="1" i="1" dirty="0">
                <a:latin typeface="Arial" panose="020B0604020202020204" pitchFamily="34" charset="0"/>
                <a:cs typeface="Arial" panose="020B0604020202020204" pitchFamily="34" charset="0"/>
              </a:rPr>
              <a:t>What if we need to do this again?</a:t>
            </a:r>
          </a:p>
        </p:txBody>
      </p:sp>
      <p:grpSp>
        <p:nvGrpSpPr>
          <p:cNvPr id="4" name="Group 3">
            <a:extLst>
              <a:ext uri="{FF2B5EF4-FFF2-40B4-BE49-F238E27FC236}">
                <a16:creationId xmlns:a16="http://schemas.microsoft.com/office/drawing/2014/main" id="{9FD994C9-B391-DB78-548B-D459311F4BE8}"/>
              </a:ext>
            </a:extLst>
          </p:cNvPr>
          <p:cNvGrpSpPr/>
          <p:nvPr/>
        </p:nvGrpSpPr>
        <p:grpSpPr>
          <a:xfrm>
            <a:off x="2111439" y="112776"/>
            <a:ext cx="6944559" cy="225552"/>
            <a:chOff x="2111439" y="112776"/>
            <a:chExt cx="6944559" cy="225552"/>
          </a:xfrm>
        </p:grpSpPr>
        <p:sp>
          <p:nvSpPr>
            <p:cNvPr id="9" name="Arrow: Pentagon 8">
              <a:extLst>
                <a:ext uri="{FF2B5EF4-FFF2-40B4-BE49-F238E27FC236}">
                  <a16:creationId xmlns:a16="http://schemas.microsoft.com/office/drawing/2014/main" id="{71B52C42-7AAA-E405-C998-9A5E7F18300C}"/>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1" name="Arrow: Chevron 10">
              <a:extLst>
                <a:ext uri="{FF2B5EF4-FFF2-40B4-BE49-F238E27FC236}">
                  <a16:creationId xmlns:a16="http://schemas.microsoft.com/office/drawing/2014/main" id="{E1810FAA-E795-65E3-021C-1378E6509DB3}"/>
                </a:ext>
              </a:extLst>
            </p:cNvPr>
            <p:cNvSpPr/>
            <p:nvPr/>
          </p:nvSpPr>
          <p:spPr>
            <a:xfrm>
              <a:off x="3255653"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2" name="Arrow: Chevron 11">
              <a:extLst>
                <a:ext uri="{FF2B5EF4-FFF2-40B4-BE49-F238E27FC236}">
                  <a16:creationId xmlns:a16="http://schemas.microsoft.com/office/drawing/2014/main" id="{E82CDA9D-4068-C4C7-5365-B7ADD3AEE05D}"/>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3" name="Arrow: Chevron 12">
              <a:extLst>
                <a:ext uri="{FF2B5EF4-FFF2-40B4-BE49-F238E27FC236}">
                  <a16:creationId xmlns:a16="http://schemas.microsoft.com/office/drawing/2014/main" id="{833A003C-ECB3-D4B5-250A-7AF217F7D4F8}"/>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4" name="Arrow: Chevron 13">
              <a:extLst>
                <a:ext uri="{FF2B5EF4-FFF2-40B4-BE49-F238E27FC236}">
                  <a16:creationId xmlns:a16="http://schemas.microsoft.com/office/drawing/2014/main" id="{74DA1795-3C3F-FDB0-8D1C-D793058D6A6F}"/>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5" name="Arrow: Chevron 14">
              <a:extLst>
                <a:ext uri="{FF2B5EF4-FFF2-40B4-BE49-F238E27FC236}">
                  <a16:creationId xmlns:a16="http://schemas.microsoft.com/office/drawing/2014/main" id="{DE5F4722-5F1C-5733-380A-E53C69507B14}"/>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
        <p:nvSpPr>
          <p:cNvPr id="23" name="TextBox 22">
            <a:extLst>
              <a:ext uri="{FF2B5EF4-FFF2-40B4-BE49-F238E27FC236}">
                <a16:creationId xmlns:a16="http://schemas.microsoft.com/office/drawing/2014/main" id="{B9476626-92AD-28D1-CAB4-2747B575FD68}"/>
              </a:ext>
            </a:extLst>
          </p:cNvPr>
          <p:cNvSpPr txBox="1"/>
          <p:nvPr/>
        </p:nvSpPr>
        <p:spPr>
          <a:xfrm>
            <a:off x="5743343" y="951078"/>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Allied Invasion Force and German Dispositions, Northern France, 1944.</a:t>
            </a:r>
            <a:endParaRPr lang="en-US" sz="600" i="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F81D9BB-DABE-98F9-437D-60CAB9AC557E}"/>
              </a:ext>
            </a:extLst>
          </p:cNvPr>
          <p:cNvSpPr txBox="1"/>
          <p:nvPr/>
        </p:nvSpPr>
        <p:spPr>
          <a:xfrm>
            <a:off x="-173120" y="4962165"/>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1ID Artillery Equipment Loading on LSTs at </a:t>
            </a:r>
            <a:r>
              <a:rPr lang="en-US" sz="600" b="1" i="1" dirty="0" err="1">
                <a:latin typeface="Arial" panose="020B0604020202020204" pitchFamily="34" charset="0"/>
                <a:cs typeface="Arial" panose="020B0604020202020204" pitchFamily="34" charset="0"/>
              </a:rPr>
              <a:t>Brixham</a:t>
            </a:r>
            <a:r>
              <a:rPr lang="en-US" sz="600" b="1" i="1" dirty="0">
                <a:latin typeface="Arial" panose="020B0604020202020204" pitchFamily="34" charset="0"/>
                <a:cs typeface="Arial" panose="020B0604020202020204" pitchFamily="34" charset="0"/>
              </a:rPr>
              <a:t>, England, on June 1, 1944.</a:t>
            </a:r>
            <a:endParaRPr lang="en-US" sz="600" i="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61187CB-CAE9-4EB3-FFE3-452C45C6DCF0}"/>
              </a:ext>
            </a:extLst>
          </p:cNvPr>
          <p:cNvSpPr txBox="1"/>
          <p:nvPr/>
        </p:nvSpPr>
        <p:spPr>
          <a:xfrm>
            <a:off x="2699539" y="4958834"/>
            <a:ext cx="3400657"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Off-loading equipment on Omaha Beach in days following June 6, 1944.</a:t>
            </a:r>
            <a:endParaRPr lang="en-US" sz="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29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AF3BFD8-2421-CB8D-5121-ED7038CEA897}"/>
            </a:ext>
          </a:extLst>
        </p:cNvPr>
        <p:cNvGrpSpPr/>
        <p:nvPr/>
      </p:nvGrpSpPr>
      <p:grpSpPr>
        <a:xfrm>
          <a:off x="0" y="0"/>
          <a:ext cx="0" cy="0"/>
          <a:chOff x="0" y="0"/>
          <a:chExt cx="0" cy="0"/>
        </a:xfrm>
      </p:grpSpPr>
      <p:sp>
        <p:nvSpPr>
          <p:cNvPr id="5" name="Google Shape;47;p8">
            <a:extLst>
              <a:ext uri="{FF2B5EF4-FFF2-40B4-BE49-F238E27FC236}">
                <a16:creationId xmlns:a16="http://schemas.microsoft.com/office/drawing/2014/main" id="{8F73CF73-BC53-6283-87E0-98276E2EE8FD}"/>
              </a:ext>
            </a:extLst>
          </p:cNvPr>
          <p:cNvSpPr txBox="1">
            <a:spLocks/>
          </p:cNvSpPr>
          <p:nvPr/>
        </p:nvSpPr>
        <p:spPr bwMode="auto">
          <a:xfrm>
            <a:off x="977900" y="594461"/>
            <a:ext cx="7188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Past and Present Doctrine</a:t>
            </a:r>
            <a:endParaRPr lang="en-US" sz="1500" i="1" dirty="0"/>
          </a:p>
        </p:txBody>
      </p:sp>
      <p:pic>
        <p:nvPicPr>
          <p:cNvPr id="20" name="Picture 19">
            <a:extLst>
              <a:ext uri="{FF2B5EF4-FFF2-40B4-BE49-F238E27FC236}">
                <a16:creationId xmlns:a16="http://schemas.microsoft.com/office/drawing/2014/main" id="{2A9CF63A-F2BA-434E-BF57-B2C62A827B2C}"/>
              </a:ext>
            </a:extLst>
          </p:cNvPr>
          <p:cNvPicPr>
            <a:picLocks noChangeAspect="1"/>
          </p:cNvPicPr>
          <p:nvPr/>
        </p:nvPicPr>
        <p:blipFill>
          <a:blip r:embed="rId3"/>
          <a:stretch>
            <a:fillRect/>
          </a:stretch>
        </p:blipFill>
        <p:spPr>
          <a:xfrm>
            <a:off x="460371" y="2668382"/>
            <a:ext cx="6037001" cy="1688747"/>
          </a:xfrm>
          <a:prstGeom prst="rect">
            <a:avLst/>
          </a:prstGeom>
        </p:spPr>
      </p:pic>
      <p:sp>
        <p:nvSpPr>
          <p:cNvPr id="21" name="Google Shape;48;p8">
            <a:extLst>
              <a:ext uri="{FF2B5EF4-FFF2-40B4-BE49-F238E27FC236}">
                <a16:creationId xmlns:a16="http://schemas.microsoft.com/office/drawing/2014/main" id="{F91547A7-1361-2C82-162C-439318BAB25C}"/>
              </a:ext>
            </a:extLst>
          </p:cNvPr>
          <p:cNvSpPr txBox="1">
            <a:spLocks/>
          </p:cNvSpPr>
          <p:nvPr/>
        </p:nvSpPr>
        <p:spPr bwMode="auto">
          <a:xfrm>
            <a:off x="292474" y="1094715"/>
            <a:ext cx="6437788" cy="1975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Clr>
                <a:schemeClr val="tx1"/>
              </a:buClr>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725" indent="0">
              <a:lnSpc>
                <a:spcPct val="90000"/>
              </a:lnSpc>
              <a:spcBef>
                <a:spcPts val="600"/>
              </a:spcBef>
              <a:spcAft>
                <a:spcPts val="0"/>
              </a:spcAft>
              <a:buSzPts val="1800"/>
              <a:buFont typeface="Arial" charset="0"/>
              <a:buNone/>
            </a:pPr>
            <a:r>
              <a:rPr lang="en-US" sz="1000" b="1" u="sng" dirty="0"/>
              <a:t>Current Doctrine (JP 3-02 Amphibious Operations)</a:t>
            </a:r>
          </a:p>
          <a:p>
            <a:pPr indent="-257175">
              <a:lnSpc>
                <a:spcPct val="90000"/>
              </a:lnSpc>
              <a:spcBef>
                <a:spcPts val="600"/>
              </a:spcBef>
              <a:spcAft>
                <a:spcPts val="0"/>
              </a:spcAft>
              <a:buSzPts val="1800"/>
            </a:pPr>
            <a:r>
              <a:rPr lang="en-US" sz="900" b="1" dirty="0"/>
              <a:t>Embarkation planning: </a:t>
            </a:r>
            <a:r>
              <a:rPr lang="en-US" sz="900" dirty="0"/>
              <a:t>involves all the measures necessary to ensure timely and effective loading and off-loading of the amphibious force.</a:t>
            </a:r>
            <a:endParaRPr lang="en-US" sz="900" b="1" dirty="0"/>
          </a:p>
          <a:p>
            <a:pPr indent="-257175">
              <a:lnSpc>
                <a:spcPct val="90000"/>
              </a:lnSpc>
              <a:spcBef>
                <a:spcPts val="600"/>
              </a:spcBef>
              <a:spcAft>
                <a:spcPts val="0"/>
              </a:spcAft>
              <a:buSzPts val="1800"/>
            </a:pPr>
            <a:r>
              <a:rPr lang="en-US" sz="900" b="1" dirty="0"/>
              <a:t>Combat Loading: </a:t>
            </a:r>
            <a:r>
              <a:rPr lang="en-US" sz="900" dirty="0"/>
              <a:t>the arrangement of personnel and the stowage of equipment and supplies in a manner designed to conform to the anticipated tactical operation of the organization embarked.</a:t>
            </a:r>
          </a:p>
          <a:p>
            <a:pPr indent="-257175">
              <a:lnSpc>
                <a:spcPct val="90000"/>
              </a:lnSpc>
              <a:spcBef>
                <a:spcPts val="600"/>
              </a:spcBef>
              <a:spcAft>
                <a:spcPts val="0"/>
              </a:spcAft>
              <a:buSzPts val="1800"/>
            </a:pPr>
            <a:r>
              <a:rPr lang="en-US" sz="900" b="1" dirty="0"/>
              <a:t>Loading Plan: </a:t>
            </a:r>
            <a:r>
              <a:rPr lang="en-US" sz="900" dirty="0"/>
              <a:t>a detailed ship loading plan is prepared by the embarkation team for their designated ship. This load plan must be approved by the ship’s commanding officer.</a:t>
            </a:r>
          </a:p>
        </p:txBody>
      </p:sp>
      <p:sp>
        <p:nvSpPr>
          <p:cNvPr id="22" name="TextBox 21">
            <a:extLst>
              <a:ext uri="{FF2B5EF4-FFF2-40B4-BE49-F238E27FC236}">
                <a16:creationId xmlns:a16="http://schemas.microsoft.com/office/drawing/2014/main" id="{68A956C2-76F8-4FE3-17C4-005A53B0942E}"/>
              </a:ext>
            </a:extLst>
          </p:cNvPr>
          <p:cNvSpPr txBox="1"/>
          <p:nvPr/>
        </p:nvSpPr>
        <p:spPr>
          <a:xfrm>
            <a:off x="1790762" y="2450801"/>
            <a:ext cx="3400657" cy="276999"/>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Sample Diagram of Main Deck of 542 Class Tank Landing Ship (LST) </a:t>
            </a:r>
          </a:p>
          <a:p>
            <a:pPr algn="ctr"/>
            <a:r>
              <a:rPr lang="en-US" sz="600" i="1" dirty="0">
                <a:latin typeface="Arial" panose="020B0604020202020204" pitchFamily="34" charset="0"/>
                <a:cs typeface="Arial" panose="020B0604020202020204" pitchFamily="34" charset="0"/>
              </a:rPr>
              <a:t>– USMC AM-11 Embarkation and Ship Loading (1949)</a:t>
            </a:r>
          </a:p>
        </p:txBody>
      </p:sp>
      <p:pic>
        <p:nvPicPr>
          <p:cNvPr id="24" name="Picture 23">
            <a:extLst>
              <a:ext uri="{FF2B5EF4-FFF2-40B4-BE49-F238E27FC236}">
                <a16:creationId xmlns:a16="http://schemas.microsoft.com/office/drawing/2014/main" id="{962FD20D-FF3F-9C05-ADAE-3563BF487CED}"/>
              </a:ext>
            </a:extLst>
          </p:cNvPr>
          <p:cNvPicPr>
            <a:picLocks noChangeAspect="1"/>
          </p:cNvPicPr>
          <p:nvPr/>
        </p:nvPicPr>
        <p:blipFill>
          <a:blip r:embed="rId4"/>
          <a:stretch>
            <a:fillRect/>
          </a:stretch>
        </p:blipFill>
        <p:spPr>
          <a:xfrm>
            <a:off x="6730261" y="1381878"/>
            <a:ext cx="2250086" cy="2936118"/>
          </a:xfrm>
          <a:prstGeom prst="rect">
            <a:avLst/>
          </a:prstGeom>
        </p:spPr>
      </p:pic>
      <p:sp>
        <p:nvSpPr>
          <p:cNvPr id="25" name="TextBox 24">
            <a:extLst>
              <a:ext uri="{FF2B5EF4-FFF2-40B4-BE49-F238E27FC236}">
                <a16:creationId xmlns:a16="http://schemas.microsoft.com/office/drawing/2014/main" id="{B35B1430-D336-B1F0-C3B5-209B5E6D56BE}"/>
              </a:ext>
            </a:extLst>
          </p:cNvPr>
          <p:cNvSpPr txBox="1"/>
          <p:nvPr/>
        </p:nvSpPr>
        <p:spPr>
          <a:xfrm>
            <a:off x="6154975" y="1112576"/>
            <a:ext cx="3400657" cy="276999"/>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Example Stowage Diagram </a:t>
            </a:r>
          </a:p>
          <a:p>
            <a:pPr algn="ctr"/>
            <a:r>
              <a:rPr lang="en-US" sz="600" i="1" dirty="0">
                <a:latin typeface="Arial" panose="020B0604020202020204" pitchFamily="34" charset="0"/>
                <a:cs typeface="Arial" panose="020B0604020202020204" pitchFamily="34" charset="0"/>
              </a:rPr>
              <a:t>– JP 3-02.1 Amphibious Embarkation and Debarkation (2010)</a:t>
            </a:r>
          </a:p>
        </p:txBody>
      </p:sp>
      <p:sp>
        <p:nvSpPr>
          <p:cNvPr id="2" name="Google Shape;49;p8">
            <a:extLst>
              <a:ext uri="{FF2B5EF4-FFF2-40B4-BE49-F238E27FC236}">
                <a16:creationId xmlns:a16="http://schemas.microsoft.com/office/drawing/2014/main" id="{CF8F62C5-9B54-2A88-04C9-3393C8A4BCE5}"/>
              </a:ext>
            </a:extLst>
          </p:cNvPr>
          <p:cNvSpPr txBox="1"/>
          <p:nvPr/>
        </p:nvSpPr>
        <p:spPr>
          <a:xfrm>
            <a:off x="460561" y="4472636"/>
            <a:ext cx="8222877" cy="507809"/>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t" anchorCtr="0">
            <a:spAutoFit/>
          </a:bodyPr>
          <a:lstStyle/>
          <a:p>
            <a:pPr algn="ctr"/>
            <a:r>
              <a:rPr lang="en-US" sz="1200" b="1" dirty="0">
                <a:solidFill>
                  <a:schemeClr val="tx1"/>
                </a:solidFill>
                <a:latin typeface="Arial" panose="020B0604020202020204" pitchFamily="34" charset="0"/>
                <a:cs typeface="Arial" panose="020B0604020202020204" pitchFamily="34" charset="0"/>
              </a:rPr>
              <a:t>Load planning doctrine is mostly unchanged. The main change is that the systems for managing the planning and associated logistics are digital and interconnected now.</a:t>
            </a:r>
          </a:p>
        </p:txBody>
      </p:sp>
      <p:grpSp>
        <p:nvGrpSpPr>
          <p:cNvPr id="3" name="Group 2">
            <a:extLst>
              <a:ext uri="{FF2B5EF4-FFF2-40B4-BE49-F238E27FC236}">
                <a16:creationId xmlns:a16="http://schemas.microsoft.com/office/drawing/2014/main" id="{ACAB7B2C-6392-AD57-89E4-D27487E71389}"/>
              </a:ext>
            </a:extLst>
          </p:cNvPr>
          <p:cNvGrpSpPr/>
          <p:nvPr/>
        </p:nvGrpSpPr>
        <p:grpSpPr>
          <a:xfrm>
            <a:off x="2111439" y="112776"/>
            <a:ext cx="6944559" cy="225552"/>
            <a:chOff x="2111439" y="112776"/>
            <a:chExt cx="6944559" cy="225552"/>
          </a:xfrm>
        </p:grpSpPr>
        <p:sp>
          <p:nvSpPr>
            <p:cNvPr id="4" name="Arrow: Pentagon 3">
              <a:extLst>
                <a:ext uri="{FF2B5EF4-FFF2-40B4-BE49-F238E27FC236}">
                  <a16:creationId xmlns:a16="http://schemas.microsoft.com/office/drawing/2014/main" id="{2506C410-48FB-CF9B-B0F6-144B47D8D47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 name="Arrow: Chevron 6">
              <a:extLst>
                <a:ext uri="{FF2B5EF4-FFF2-40B4-BE49-F238E27FC236}">
                  <a16:creationId xmlns:a16="http://schemas.microsoft.com/office/drawing/2014/main" id="{30221565-401A-8C47-E044-9EDC6556882A}"/>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92908E53-17F1-962E-A9BB-4395FC1E6970}"/>
                </a:ext>
              </a:extLst>
            </p:cNvPr>
            <p:cNvSpPr/>
            <p:nvPr/>
          </p:nvSpPr>
          <p:spPr>
            <a:xfrm>
              <a:off x="4399868"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0" name="Arrow: Chevron 9">
              <a:extLst>
                <a:ext uri="{FF2B5EF4-FFF2-40B4-BE49-F238E27FC236}">
                  <a16:creationId xmlns:a16="http://schemas.microsoft.com/office/drawing/2014/main" id="{F56D0E01-F876-D631-5244-8C0B71832EAC}"/>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1" name="Arrow: Chevron 10">
              <a:extLst>
                <a:ext uri="{FF2B5EF4-FFF2-40B4-BE49-F238E27FC236}">
                  <a16:creationId xmlns:a16="http://schemas.microsoft.com/office/drawing/2014/main" id="{09C5CCC9-9BF9-8D15-2C4A-11D49D7AF4B6}"/>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2" name="Arrow: Chevron 11">
              <a:extLst>
                <a:ext uri="{FF2B5EF4-FFF2-40B4-BE49-F238E27FC236}">
                  <a16:creationId xmlns:a16="http://schemas.microsoft.com/office/drawing/2014/main" id="{E2693EBB-F9B3-C657-333F-DF7782CEF761}"/>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101782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
          <a:extLst>
            <a:ext uri="{FF2B5EF4-FFF2-40B4-BE49-F238E27FC236}">
              <a16:creationId xmlns:a16="http://schemas.microsoft.com/office/drawing/2014/main" id="{43DABC55-B359-EE4E-A55B-5A6DE112D980}"/>
            </a:ext>
          </a:extLst>
        </p:cNvPr>
        <p:cNvGrpSpPr/>
        <p:nvPr/>
      </p:nvGrpSpPr>
      <p:grpSpPr>
        <a:xfrm>
          <a:off x="0" y="0"/>
          <a:ext cx="0" cy="0"/>
          <a:chOff x="0" y="0"/>
          <a:chExt cx="0" cy="0"/>
        </a:xfrm>
      </p:grpSpPr>
      <p:sp>
        <p:nvSpPr>
          <p:cNvPr id="48" name="Google Shape;48;p8">
            <a:extLst>
              <a:ext uri="{FF2B5EF4-FFF2-40B4-BE49-F238E27FC236}">
                <a16:creationId xmlns:a16="http://schemas.microsoft.com/office/drawing/2014/main" id="{4C5C9751-AA30-81B1-D5C8-489BC70B5644}"/>
              </a:ext>
            </a:extLst>
          </p:cNvPr>
          <p:cNvSpPr txBox="1">
            <a:spLocks noGrp="1"/>
          </p:cNvSpPr>
          <p:nvPr>
            <p:ph type="body" idx="1"/>
          </p:nvPr>
        </p:nvSpPr>
        <p:spPr>
          <a:xfrm>
            <a:off x="376517" y="987585"/>
            <a:ext cx="8390965" cy="1396705"/>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000" b="1" u="sng" dirty="0"/>
              <a:t>ICODES (Integrated Computerized Deployment System):</a:t>
            </a:r>
            <a:r>
              <a:rPr lang="en-US" sz="1000" b="1" dirty="0"/>
              <a:t> </a:t>
            </a:r>
            <a:r>
              <a:rPr lang="en-US" sz="1000" dirty="0"/>
              <a:t>the single Department of Defense (DoD) system to complete load plans for sealift, airlift and rail. </a:t>
            </a:r>
          </a:p>
          <a:p>
            <a:pPr marL="257175" indent="-171450">
              <a:lnSpc>
                <a:spcPct val="90000"/>
              </a:lnSpc>
              <a:spcBef>
                <a:spcPts val="600"/>
              </a:spcBef>
              <a:spcAft>
                <a:spcPts val="0"/>
              </a:spcAft>
              <a:buSzPts val="1800"/>
            </a:pPr>
            <a:r>
              <a:rPr lang="en-US" sz="1000" dirty="0"/>
              <a:t>The combined functionality of ship, air, truck, rail, and yard planning services provides commanders, planners, and operators with a single platform capable of producing and evaluating load plans and alternative actions for various sized units, employing various modes of transportation in support of peacetime or wartime operations. </a:t>
            </a:r>
          </a:p>
          <a:p>
            <a:pPr marL="85725" indent="0">
              <a:lnSpc>
                <a:spcPct val="90000"/>
              </a:lnSpc>
              <a:spcBef>
                <a:spcPts val="600"/>
              </a:spcBef>
              <a:spcAft>
                <a:spcPts val="0"/>
              </a:spcAft>
              <a:buSzPts val="1800"/>
              <a:buNone/>
            </a:pPr>
            <a:r>
              <a:rPr lang="en-US" sz="1000" b="1" u="sng" dirty="0"/>
              <a:t>ICODES Single Load Planner:</a:t>
            </a:r>
            <a:r>
              <a:rPr lang="en-US" sz="1000" dirty="0"/>
              <a:t> employs advanced software agent analysis and decision-making assistance to monitor trim, stress and stability.</a:t>
            </a:r>
          </a:p>
          <a:p>
            <a:pPr marL="257175" indent="-171450">
              <a:lnSpc>
                <a:spcPct val="90000"/>
              </a:lnSpc>
              <a:spcBef>
                <a:spcPts val="600"/>
              </a:spcBef>
              <a:spcAft>
                <a:spcPts val="0"/>
              </a:spcAft>
              <a:buSzPts val="1800"/>
            </a:pPr>
            <a:r>
              <a:rPr lang="en-US" sz="1000" dirty="0"/>
              <a:t>first non-manual approach to load-planning after Operation Desert Storm.</a:t>
            </a:r>
          </a:p>
        </p:txBody>
      </p:sp>
      <p:sp>
        <p:nvSpPr>
          <p:cNvPr id="5" name="Google Shape;47;p8">
            <a:extLst>
              <a:ext uri="{FF2B5EF4-FFF2-40B4-BE49-F238E27FC236}">
                <a16:creationId xmlns:a16="http://schemas.microsoft.com/office/drawing/2014/main" id="{88786C80-4066-B656-BA6B-6396991311E8}"/>
              </a:ext>
            </a:extLst>
          </p:cNvPr>
          <p:cNvSpPr txBox="1">
            <a:spLocks/>
          </p:cNvSpPr>
          <p:nvPr/>
        </p:nvSpPr>
        <p:spPr bwMode="auto">
          <a:xfrm>
            <a:off x="333375" y="594461"/>
            <a:ext cx="847725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Current Methods</a:t>
            </a:r>
            <a:endParaRPr lang="en-US" sz="1500" i="1" dirty="0"/>
          </a:p>
        </p:txBody>
      </p:sp>
      <p:pic>
        <p:nvPicPr>
          <p:cNvPr id="18" name="Picture 17">
            <a:extLst>
              <a:ext uri="{FF2B5EF4-FFF2-40B4-BE49-F238E27FC236}">
                <a16:creationId xmlns:a16="http://schemas.microsoft.com/office/drawing/2014/main" id="{3F8418F4-4EC6-3FFC-42BC-9B868BE139DF}"/>
              </a:ext>
            </a:extLst>
          </p:cNvPr>
          <p:cNvPicPr>
            <a:picLocks noChangeAspect="1"/>
          </p:cNvPicPr>
          <p:nvPr/>
        </p:nvPicPr>
        <p:blipFill rotWithShape="1">
          <a:blip r:embed="rId3"/>
          <a:srcRect b="4933"/>
          <a:stretch/>
        </p:blipFill>
        <p:spPr>
          <a:xfrm>
            <a:off x="3661599" y="2571750"/>
            <a:ext cx="4687632" cy="2506218"/>
          </a:xfrm>
          <a:prstGeom prst="rect">
            <a:avLst/>
          </a:prstGeom>
          <a:ln>
            <a:solidFill>
              <a:schemeClr val="tx1"/>
            </a:solidFill>
          </a:ln>
        </p:spPr>
      </p:pic>
      <p:sp>
        <p:nvSpPr>
          <p:cNvPr id="2" name="TextBox 1">
            <a:extLst>
              <a:ext uri="{FF2B5EF4-FFF2-40B4-BE49-F238E27FC236}">
                <a16:creationId xmlns:a16="http://schemas.microsoft.com/office/drawing/2014/main" id="{D80F1AA8-5291-1A51-47BF-A5BF85D6F031}"/>
              </a:ext>
            </a:extLst>
          </p:cNvPr>
          <p:cNvSpPr txBox="1"/>
          <p:nvPr/>
        </p:nvSpPr>
        <p:spPr>
          <a:xfrm>
            <a:off x="5054270" y="2387084"/>
            <a:ext cx="1902290" cy="184666"/>
          </a:xfrm>
          <a:prstGeom prst="rect">
            <a:avLst/>
          </a:prstGeom>
          <a:noFill/>
        </p:spPr>
        <p:txBody>
          <a:bodyPr wrap="square" rtlCol="0">
            <a:spAutoFit/>
          </a:bodyPr>
          <a:lstStyle/>
          <a:p>
            <a:pPr algn="ctr"/>
            <a:r>
              <a:rPr lang="en-US" sz="600" b="1" i="1" dirty="0">
                <a:latin typeface="Arial" panose="020B0604020202020204" pitchFamily="34" charset="0"/>
                <a:cs typeface="Arial" panose="020B0604020202020204" pitchFamily="34" charset="0"/>
              </a:rPr>
              <a:t>ICODES Single Load Planner Module</a:t>
            </a:r>
          </a:p>
        </p:txBody>
      </p:sp>
      <p:pic>
        <p:nvPicPr>
          <p:cNvPr id="9" name="Picture 8" descr="A logo with a globe and a plane&#10;&#10;Description automatically generated">
            <a:extLst>
              <a:ext uri="{FF2B5EF4-FFF2-40B4-BE49-F238E27FC236}">
                <a16:creationId xmlns:a16="http://schemas.microsoft.com/office/drawing/2014/main" id="{8A9E6272-82D4-4A93-6155-BF03E869C521}"/>
              </a:ext>
            </a:extLst>
          </p:cNvPr>
          <p:cNvPicPr>
            <a:picLocks noChangeAspect="1"/>
          </p:cNvPicPr>
          <p:nvPr/>
        </p:nvPicPr>
        <p:blipFill>
          <a:blip r:embed="rId4"/>
          <a:stretch>
            <a:fillRect/>
          </a:stretch>
        </p:blipFill>
        <p:spPr>
          <a:xfrm>
            <a:off x="805123" y="2571750"/>
            <a:ext cx="2502412" cy="2505456"/>
          </a:xfrm>
          <a:prstGeom prst="rect">
            <a:avLst/>
          </a:prstGeom>
        </p:spPr>
      </p:pic>
      <p:grpSp>
        <p:nvGrpSpPr>
          <p:cNvPr id="14" name="Group 13">
            <a:extLst>
              <a:ext uri="{FF2B5EF4-FFF2-40B4-BE49-F238E27FC236}">
                <a16:creationId xmlns:a16="http://schemas.microsoft.com/office/drawing/2014/main" id="{B5FC4C59-333C-F3FC-C26B-111D13737B54}"/>
              </a:ext>
            </a:extLst>
          </p:cNvPr>
          <p:cNvGrpSpPr/>
          <p:nvPr/>
        </p:nvGrpSpPr>
        <p:grpSpPr>
          <a:xfrm>
            <a:off x="2111439" y="112776"/>
            <a:ext cx="6944559" cy="225552"/>
            <a:chOff x="2111439" y="112776"/>
            <a:chExt cx="6944559" cy="225552"/>
          </a:xfrm>
        </p:grpSpPr>
        <p:sp>
          <p:nvSpPr>
            <p:cNvPr id="15" name="Arrow: Pentagon 14">
              <a:extLst>
                <a:ext uri="{FF2B5EF4-FFF2-40B4-BE49-F238E27FC236}">
                  <a16:creationId xmlns:a16="http://schemas.microsoft.com/office/drawing/2014/main" id="{1D0E2995-19A4-AE0E-C38A-5EB887F4D8EF}"/>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6" name="Arrow: Chevron 15">
              <a:extLst>
                <a:ext uri="{FF2B5EF4-FFF2-40B4-BE49-F238E27FC236}">
                  <a16:creationId xmlns:a16="http://schemas.microsoft.com/office/drawing/2014/main" id="{646A6C59-D55F-4D1D-E1E1-3494819A1592}"/>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7" name="Arrow: Chevron 16">
              <a:extLst>
                <a:ext uri="{FF2B5EF4-FFF2-40B4-BE49-F238E27FC236}">
                  <a16:creationId xmlns:a16="http://schemas.microsoft.com/office/drawing/2014/main" id="{C74C327D-DC66-84B8-A5F4-8DE17D51A8B0}"/>
                </a:ext>
              </a:extLst>
            </p:cNvPr>
            <p:cNvSpPr/>
            <p:nvPr/>
          </p:nvSpPr>
          <p:spPr>
            <a:xfrm>
              <a:off x="4399868"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9" name="Arrow: Chevron 18">
              <a:extLst>
                <a:ext uri="{FF2B5EF4-FFF2-40B4-BE49-F238E27FC236}">
                  <a16:creationId xmlns:a16="http://schemas.microsoft.com/office/drawing/2014/main" id="{CC0D8E61-38E3-CF78-79A7-4F52F18C2AB8}"/>
                </a:ext>
              </a:extLst>
            </p:cNvPr>
            <p:cNvSpPr/>
            <p:nvPr/>
          </p:nvSpPr>
          <p:spPr>
            <a:xfrm>
              <a:off x="5544082"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20" name="Arrow: Chevron 19">
              <a:extLst>
                <a:ext uri="{FF2B5EF4-FFF2-40B4-BE49-F238E27FC236}">
                  <a16:creationId xmlns:a16="http://schemas.microsoft.com/office/drawing/2014/main" id="{04947852-853A-B7AF-CD13-04373412D991}"/>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21" name="Arrow: Chevron 20">
              <a:extLst>
                <a:ext uri="{FF2B5EF4-FFF2-40B4-BE49-F238E27FC236}">
                  <a16:creationId xmlns:a16="http://schemas.microsoft.com/office/drawing/2014/main" id="{8E395C23-ACB0-4D86-94D8-D6165144800F}"/>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259450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E8B9E4-58D9-64BB-D174-88DE57F4F98A}"/>
              </a:ext>
            </a:extLst>
          </p:cNvPr>
          <p:cNvGraphicFramePr>
            <a:graphicFrameLocks noGrp="1"/>
          </p:cNvGraphicFramePr>
          <p:nvPr>
            <p:extLst>
              <p:ext uri="{D42A27DB-BD31-4B8C-83A1-F6EECF244321}">
                <p14:modId xmlns:p14="http://schemas.microsoft.com/office/powerpoint/2010/main" val="1456279359"/>
              </p:ext>
            </p:extLst>
          </p:nvPr>
        </p:nvGraphicFramePr>
        <p:xfrm>
          <a:off x="4868878" y="1639568"/>
          <a:ext cx="3609090" cy="1595120"/>
        </p:xfrm>
        <a:graphic>
          <a:graphicData uri="http://schemas.openxmlformats.org/drawingml/2006/table">
            <a:tbl>
              <a:tblPr firstRow="1">
                <a:tableStyleId>{073A0DAA-6AF3-43AB-8588-CEC1D06C72B9}</a:tableStyleId>
              </a:tblPr>
              <a:tblGrid>
                <a:gridCol w="1203030">
                  <a:extLst>
                    <a:ext uri="{9D8B030D-6E8A-4147-A177-3AD203B41FA5}">
                      <a16:colId xmlns:a16="http://schemas.microsoft.com/office/drawing/2014/main" val="3004115094"/>
                    </a:ext>
                  </a:extLst>
                </a:gridCol>
                <a:gridCol w="1203030">
                  <a:extLst>
                    <a:ext uri="{9D8B030D-6E8A-4147-A177-3AD203B41FA5}">
                      <a16:colId xmlns:a16="http://schemas.microsoft.com/office/drawing/2014/main" val="2859745366"/>
                    </a:ext>
                  </a:extLst>
                </a:gridCol>
                <a:gridCol w="1203030">
                  <a:extLst>
                    <a:ext uri="{9D8B030D-6E8A-4147-A177-3AD203B41FA5}">
                      <a16:colId xmlns:a16="http://schemas.microsoft.com/office/drawing/2014/main" val="3054113402"/>
                    </a:ext>
                  </a:extLst>
                </a:gridCol>
              </a:tblGrid>
              <a:tr h="370840">
                <a:tc>
                  <a:txBody>
                    <a:bodyPr/>
                    <a:lstStyle/>
                    <a:p>
                      <a:pPr algn="ctr"/>
                      <a:r>
                        <a:rPr lang="en-US" sz="1200" dirty="0">
                          <a:latin typeface="Arial" panose="020B0604020202020204" pitchFamily="34" charset="0"/>
                          <a:cs typeface="Arial" panose="020B0604020202020204" pitchFamily="34" charset="0"/>
                        </a:rPr>
                        <a:t>Infantry</a:t>
                      </a:r>
                    </a:p>
                  </a:txBody>
                  <a:tcPr anchor="ctr"/>
                </a:tc>
                <a:tc>
                  <a:txBody>
                    <a:bodyPr/>
                    <a:lstStyle/>
                    <a:p>
                      <a:pPr algn="ctr"/>
                      <a:r>
                        <a:rPr lang="en-US" sz="1200" dirty="0">
                          <a:latin typeface="Arial" panose="020B0604020202020204" pitchFamily="34" charset="0"/>
                          <a:cs typeface="Arial" panose="020B0604020202020204" pitchFamily="34" charset="0"/>
                        </a:rPr>
                        <a:t>Armor</a:t>
                      </a:r>
                    </a:p>
                  </a:txBody>
                  <a:tcPr anchor="ctr"/>
                </a:tc>
                <a:tc>
                  <a:txBody>
                    <a:bodyPr/>
                    <a:lstStyle/>
                    <a:p>
                      <a:pPr algn="ctr"/>
                      <a:r>
                        <a:rPr lang="en-US" sz="1200" dirty="0">
                          <a:latin typeface="Arial" panose="020B0604020202020204" pitchFamily="34" charset="0"/>
                          <a:cs typeface="Arial" panose="020B0604020202020204" pitchFamily="34" charset="0"/>
                        </a:rPr>
                        <a:t>Sustainment</a:t>
                      </a:r>
                    </a:p>
                  </a:txBody>
                  <a:tcPr anchor="ctr"/>
                </a:tc>
                <a:extLst>
                  <a:ext uri="{0D108BD9-81ED-4DB2-BD59-A6C34878D82A}">
                    <a16:rowId xmlns:a16="http://schemas.microsoft.com/office/drawing/2014/main" val="4270260698"/>
                  </a:ext>
                </a:extLst>
              </a:tr>
              <a:tr h="370840">
                <a:tc>
                  <a:txBody>
                    <a:bodyPr/>
                    <a:lstStyle/>
                    <a:p>
                      <a:pPr algn="ctr"/>
                      <a:r>
                        <a:rPr lang="en-US" sz="1100" b="1" dirty="0">
                          <a:latin typeface="Arial" panose="020B0604020202020204" pitchFamily="34" charset="0"/>
                          <a:cs typeface="Arial" panose="020B0604020202020204" pitchFamily="34" charset="0"/>
                        </a:rPr>
                        <a:t>Machine Guns</a:t>
                      </a:r>
                    </a:p>
                  </a:txBody>
                  <a:tcPr anchor="ctr"/>
                </a:tc>
                <a:tc>
                  <a:txBody>
                    <a:bodyPr/>
                    <a:lstStyle/>
                    <a:p>
                      <a:pPr algn="ctr"/>
                      <a:r>
                        <a:rPr lang="en-US" sz="1100" b="1" dirty="0">
                          <a:latin typeface="Arial" panose="020B0604020202020204" pitchFamily="34" charset="0"/>
                          <a:cs typeface="Arial" panose="020B0604020202020204" pitchFamily="34" charset="0"/>
                        </a:rPr>
                        <a:t>Tanks</a:t>
                      </a:r>
                    </a:p>
                  </a:txBody>
                  <a:tcPr anchor="ctr"/>
                </a:tc>
                <a:tc>
                  <a:txBody>
                    <a:bodyPr/>
                    <a:lstStyle/>
                    <a:p>
                      <a:pPr algn="ctr"/>
                      <a:r>
                        <a:rPr lang="en-US" sz="1100" b="1" dirty="0">
                          <a:latin typeface="Arial" panose="020B0604020202020204" pitchFamily="34" charset="0"/>
                          <a:cs typeface="Arial" panose="020B0604020202020204" pitchFamily="34" charset="0"/>
                        </a:rPr>
                        <a:t>Fuel Vehicles</a:t>
                      </a:r>
                    </a:p>
                  </a:txBody>
                  <a:tcPr anchor="ctr"/>
                </a:tc>
                <a:extLst>
                  <a:ext uri="{0D108BD9-81ED-4DB2-BD59-A6C34878D82A}">
                    <a16:rowId xmlns:a16="http://schemas.microsoft.com/office/drawing/2014/main" val="2615106811"/>
                  </a:ext>
                </a:extLst>
              </a:tr>
              <a:tr h="370840">
                <a:tc>
                  <a:txBody>
                    <a:bodyPr/>
                    <a:lstStyle/>
                    <a:p>
                      <a:pPr algn="ctr"/>
                      <a:r>
                        <a:rPr lang="en-US" sz="1100" b="1" dirty="0">
                          <a:latin typeface="Arial" panose="020B0604020202020204" pitchFamily="34" charset="0"/>
                          <a:cs typeface="Arial" panose="020B0604020202020204" pitchFamily="34" charset="0"/>
                        </a:rPr>
                        <a:t>Anti-Tank Missiles</a:t>
                      </a:r>
                    </a:p>
                  </a:txBody>
                  <a:tcPr anchor="ctr"/>
                </a:tc>
                <a:tc>
                  <a:txBody>
                    <a:bodyPr/>
                    <a:lstStyle/>
                    <a:p>
                      <a:pPr algn="ctr"/>
                      <a:r>
                        <a:rPr lang="en-US" sz="1100" b="1" dirty="0">
                          <a:latin typeface="Arial" panose="020B0604020202020204" pitchFamily="34" charset="0"/>
                          <a:cs typeface="Arial" panose="020B0604020202020204" pitchFamily="34" charset="0"/>
                        </a:rPr>
                        <a:t>Engineer Vehicles</a:t>
                      </a:r>
                    </a:p>
                  </a:txBody>
                  <a:tcPr anchor="ctr"/>
                </a:tc>
                <a:tc>
                  <a:txBody>
                    <a:bodyPr/>
                    <a:lstStyle/>
                    <a:p>
                      <a:pPr algn="ctr"/>
                      <a:r>
                        <a:rPr lang="en-US" sz="1100" b="1" dirty="0">
                          <a:latin typeface="Arial" panose="020B0604020202020204" pitchFamily="34" charset="0"/>
                          <a:cs typeface="Arial" panose="020B0604020202020204" pitchFamily="34" charset="0"/>
                        </a:rPr>
                        <a:t>Spare Parts Vehicles</a:t>
                      </a:r>
                    </a:p>
                  </a:txBody>
                  <a:tcPr anchor="ctr"/>
                </a:tc>
                <a:extLst>
                  <a:ext uri="{0D108BD9-81ED-4DB2-BD59-A6C34878D82A}">
                    <a16:rowId xmlns:a16="http://schemas.microsoft.com/office/drawing/2014/main" val="3672697371"/>
                  </a:ext>
                </a:extLst>
              </a:tr>
              <a:tr h="370840">
                <a:tc>
                  <a:txBody>
                    <a:bodyPr/>
                    <a:lstStyle/>
                    <a:p>
                      <a:pPr algn="ctr"/>
                      <a:r>
                        <a:rPr lang="en-US" sz="1100" b="1" dirty="0">
                          <a:latin typeface="Arial" panose="020B0604020202020204" pitchFamily="34" charset="0"/>
                          <a:cs typeface="Arial" panose="020B0604020202020204" pitchFamily="34" charset="0"/>
                        </a:rPr>
                        <a:t>Mortars</a:t>
                      </a:r>
                    </a:p>
                  </a:txBody>
                  <a:tcPr anchor="ctr"/>
                </a:tc>
                <a:tc>
                  <a:txBody>
                    <a:bodyPr/>
                    <a:lstStyle/>
                    <a:p>
                      <a:pPr algn="ctr"/>
                      <a:r>
                        <a:rPr lang="en-US" sz="1100" b="1" dirty="0">
                          <a:latin typeface="Arial" panose="020B0604020202020204" pitchFamily="34" charset="0"/>
                          <a:cs typeface="Arial" panose="020B0604020202020204" pitchFamily="34" charset="0"/>
                        </a:rPr>
                        <a:t>Recovery Vehicles</a:t>
                      </a:r>
                    </a:p>
                  </a:txBody>
                  <a:tcPr anchor="ctr"/>
                </a:tc>
                <a:tc>
                  <a:txBody>
                    <a:bodyPr/>
                    <a:lstStyle/>
                    <a:p>
                      <a:pPr algn="ctr"/>
                      <a:r>
                        <a:rPr lang="en-US" sz="1100" b="1" dirty="0">
                          <a:latin typeface="Arial" panose="020B0604020202020204" pitchFamily="34" charset="0"/>
                          <a:cs typeface="Arial" panose="020B0604020202020204" pitchFamily="34" charset="0"/>
                        </a:rPr>
                        <a:t>Mobile Kitchens</a:t>
                      </a:r>
                    </a:p>
                  </a:txBody>
                  <a:tcPr anchor="ctr"/>
                </a:tc>
                <a:extLst>
                  <a:ext uri="{0D108BD9-81ED-4DB2-BD59-A6C34878D82A}">
                    <a16:rowId xmlns:a16="http://schemas.microsoft.com/office/drawing/2014/main" val="3085586567"/>
                  </a:ext>
                </a:extLst>
              </a:tr>
            </a:tbl>
          </a:graphicData>
        </a:graphic>
      </p:graphicFrame>
      <p:sp>
        <p:nvSpPr>
          <p:cNvPr id="5" name="Rectangle 4">
            <a:extLst>
              <a:ext uri="{FF2B5EF4-FFF2-40B4-BE49-F238E27FC236}">
                <a16:creationId xmlns:a16="http://schemas.microsoft.com/office/drawing/2014/main" id="{B41BE40C-902F-0560-E5D2-0E3E6846D264}"/>
              </a:ext>
            </a:extLst>
          </p:cNvPr>
          <p:cNvSpPr/>
          <p:nvPr/>
        </p:nvSpPr>
        <p:spPr>
          <a:xfrm>
            <a:off x="4868878" y="1639568"/>
            <a:ext cx="1202780" cy="1595120"/>
          </a:xfrm>
          <a:prstGeom prst="rect">
            <a:avLst/>
          </a:prstGeom>
          <a:solidFill>
            <a:srgbClr val="00B0F0">
              <a:alpha val="20000"/>
            </a:srgbClr>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95CCA695-7240-9328-7F70-346B8BB32729}"/>
              </a:ext>
            </a:extLst>
          </p:cNvPr>
          <p:cNvSpPr/>
          <p:nvPr/>
        </p:nvSpPr>
        <p:spPr>
          <a:xfrm>
            <a:off x="6071658" y="1639568"/>
            <a:ext cx="1206500" cy="1595120"/>
          </a:xfrm>
          <a:prstGeom prst="rect">
            <a:avLst/>
          </a:prstGeom>
          <a:solidFill>
            <a:srgbClr val="92D050">
              <a:alpha val="20000"/>
            </a:srgbClr>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C7956A5-9A6B-DDD9-A621-ED864AB8513C}"/>
              </a:ext>
            </a:extLst>
          </p:cNvPr>
          <p:cNvSpPr/>
          <p:nvPr/>
        </p:nvSpPr>
        <p:spPr>
          <a:xfrm>
            <a:off x="7278157" y="1639568"/>
            <a:ext cx="1195239" cy="1595120"/>
          </a:xfrm>
          <a:prstGeom prst="rect">
            <a:avLst/>
          </a:prstGeom>
          <a:solidFill>
            <a:srgbClr val="7030A0">
              <a:alpha val="20000"/>
            </a:srgb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8" name="Google Shape;48;p8"/>
          <p:cNvSpPr txBox="1">
            <a:spLocks noGrp="1"/>
          </p:cNvSpPr>
          <p:nvPr>
            <p:ph type="body" idx="1"/>
          </p:nvPr>
        </p:nvSpPr>
        <p:spPr>
          <a:xfrm>
            <a:off x="376518" y="1126357"/>
            <a:ext cx="4290440"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spcBef>
                <a:spcPts val="263"/>
              </a:spcBef>
              <a:spcAft>
                <a:spcPts val="0"/>
              </a:spcAft>
              <a:buSzPts val="1800"/>
              <a:buNone/>
            </a:pPr>
            <a:r>
              <a:rPr lang="en-US" sz="1000" b="1" u="sng" dirty="0"/>
              <a:t>2-D Bin Selection and Packing:</a:t>
            </a:r>
          </a:p>
          <a:p>
            <a:pPr marL="228600" indent="-114300">
              <a:spcBef>
                <a:spcPts val="263"/>
              </a:spcBef>
              <a:spcAft>
                <a:spcPts val="0"/>
              </a:spcAft>
              <a:buSzPct val="100000"/>
            </a:pPr>
            <a:r>
              <a:rPr lang="en-US" sz="1000" b="1" dirty="0"/>
              <a:t>Items</a:t>
            </a:r>
          </a:p>
          <a:p>
            <a:pPr marL="457200" lvl="1" indent="-114300">
              <a:spcBef>
                <a:spcPts val="263"/>
              </a:spcBef>
              <a:spcAft>
                <a:spcPts val="0"/>
              </a:spcAft>
              <a:buSzPct val="100000"/>
            </a:pPr>
            <a:r>
              <a:rPr lang="en-US" sz="1000" dirty="0"/>
              <a:t>A set of </a:t>
            </a:r>
            <a:r>
              <a:rPr lang="en-US" sz="1000" b="1" dirty="0"/>
              <a:t>vehicles/equipment</a:t>
            </a:r>
            <a:r>
              <a:rPr lang="en-US" sz="1000" dirty="0"/>
              <a:t>, assigned to a set of </a:t>
            </a:r>
            <a:r>
              <a:rPr lang="en-US" sz="1000" b="1" dirty="0"/>
              <a:t>groups </a:t>
            </a:r>
            <a:r>
              <a:rPr lang="en-US" sz="1000" dirty="0"/>
              <a:t>(military units).</a:t>
            </a:r>
          </a:p>
          <a:p>
            <a:pPr marL="457200" lvl="1" indent="-114300">
              <a:spcBef>
                <a:spcPts val="263"/>
              </a:spcBef>
              <a:spcAft>
                <a:spcPts val="0"/>
              </a:spcAft>
              <a:buSzPct val="100000"/>
            </a:pPr>
            <a:r>
              <a:rPr lang="en-US" sz="1000" dirty="0"/>
              <a:t>Items must be packed (loaded) based on </a:t>
            </a:r>
            <a:r>
              <a:rPr lang="en-US" sz="1000" b="1" dirty="0"/>
              <a:t>priority</a:t>
            </a:r>
            <a:r>
              <a:rPr lang="en-US" sz="1000" dirty="0"/>
              <a:t>, close to assigned groups, ensuring maximum combat effectiveness of the group upon off-loading.</a:t>
            </a:r>
          </a:p>
          <a:p>
            <a:pPr marL="228600" indent="-114300">
              <a:spcBef>
                <a:spcPts val="263"/>
              </a:spcBef>
              <a:spcAft>
                <a:spcPts val="0"/>
              </a:spcAft>
              <a:buSzPct val="100000"/>
            </a:pPr>
            <a:r>
              <a:rPr lang="en-US" sz="1000" b="1" dirty="0"/>
              <a:t>Bins</a:t>
            </a:r>
          </a:p>
          <a:p>
            <a:pPr marL="457200" lvl="1" indent="-114300">
              <a:spcBef>
                <a:spcPts val="263"/>
              </a:spcBef>
              <a:spcAft>
                <a:spcPts val="0"/>
              </a:spcAft>
              <a:buSzPct val="100000"/>
            </a:pPr>
            <a:r>
              <a:rPr lang="en-US" sz="1000" dirty="0"/>
              <a:t>A set of available </a:t>
            </a:r>
            <a:r>
              <a:rPr lang="en-US" sz="1000" b="1" dirty="0"/>
              <a:t>air/sea</a:t>
            </a:r>
            <a:r>
              <a:rPr lang="en-US" sz="1000" dirty="0"/>
              <a:t> vessels to pack vehicles/equipment into.</a:t>
            </a:r>
          </a:p>
          <a:p>
            <a:pPr marL="228600" indent="-114300">
              <a:spcBef>
                <a:spcPts val="263"/>
              </a:spcBef>
              <a:spcAft>
                <a:spcPts val="0"/>
              </a:spcAft>
              <a:buSzPct val="100000"/>
            </a:pPr>
            <a:r>
              <a:rPr lang="en-US" sz="1000" b="1" dirty="0"/>
              <a:t>Balancing Levels of Priority</a:t>
            </a:r>
          </a:p>
          <a:p>
            <a:pPr marL="457200" lvl="1" indent="-114300">
              <a:spcBef>
                <a:spcPts val="263"/>
              </a:spcBef>
              <a:spcAft>
                <a:spcPts val="0"/>
              </a:spcAft>
              <a:buSzPct val="100000"/>
            </a:pPr>
            <a:r>
              <a:rPr lang="en-US" sz="1000" dirty="0"/>
              <a:t>Item Prioritization </a:t>
            </a:r>
            <a:r>
              <a:rPr lang="en-US" sz="1000" dirty="0">
                <a:sym typeface="Wingdings" panose="05000000000000000000" pitchFamily="2" charset="2"/>
              </a:rPr>
              <a:t></a:t>
            </a:r>
            <a:r>
              <a:rPr lang="en-US" sz="1000" dirty="0"/>
              <a:t> Group Unity </a:t>
            </a:r>
            <a:r>
              <a:rPr lang="en-US" sz="1000" dirty="0">
                <a:sym typeface="Wingdings" panose="05000000000000000000" pitchFamily="2" charset="2"/>
              </a:rPr>
              <a:t></a:t>
            </a:r>
            <a:r>
              <a:rPr lang="en-US" sz="1000" dirty="0"/>
              <a:t> Group Prioritization.</a:t>
            </a:r>
          </a:p>
          <a:p>
            <a:pPr marL="228600" indent="-114300">
              <a:spcBef>
                <a:spcPts val="263"/>
              </a:spcBef>
              <a:spcAft>
                <a:spcPts val="0"/>
              </a:spcAft>
              <a:buSzPct val="100000"/>
            </a:pPr>
            <a:r>
              <a:rPr lang="en-US" sz="1000" b="1" dirty="0"/>
              <a:t>Who Cares and Why?</a:t>
            </a:r>
          </a:p>
          <a:p>
            <a:pPr marL="228600" lvl="1" indent="0">
              <a:spcBef>
                <a:spcPts val="263"/>
              </a:spcBef>
              <a:spcAft>
                <a:spcPts val="0"/>
              </a:spcAft>
              <a:buSzPts val="1800"/>
              <a:buNone/>
            </a:pPr>
            <a:r>
              <a:rPr lang="en-US" sz="1000" dirty="0"/>
              <a:t>Military leaders want to quickly off-load forces into combat formations in a contested environment.</a:t>
            </a:r>
          </a:p>
          <a:p>
            <a:pPr marL="457200" lvl="1" indent="-114300">
              <a:spcBef>
                <a:spcPts val="263"/>
              </a:spcBef>
              <a:spcAft>
                <a:spcPts val="0"/>
              </a:spcAft>
              <a:buSzPct val="100000"/>
            </a:pPr>
            <a:r>
              <a:rPr lang="en-US" sz="1000" dirty="0"/>
              <a:t>Groups of equipment fighting cohesively (</a:t>
            </a:r>
            <a:r>
              <a:rPr lang="en-US" sz="1000" b="1" dirty="0"/>
              <a:t>group unity</a:t>
            </a:r>
            <a:r>
              <a:rPr lang="en-US" sz="1000" dirty="0"/>
              <a:t>), off-loaded or quickly reconfigured into a preferred group order of movement (</a:t>
            </a:r>
            <a:r>
              <a:rPr lang="en-US" sz="1000" b="1" dirty="0"/>
              <a:t>item level prioritization</a:t>
            </a:r>
            <a:r>
              <a:rPr lang="en-US" sz="1000" dirty="0"/>
              <a:t>).</a:t>
            </a:r>
          </a:p>
          <a:p>
            <a:pPr marL="457200" lvl="1" indent="-114300">
              <a:spcBef>
                <a:spcPts val="263"/>
              </a:spcBef>
              <a:spcAft>
                <a:spcPts val="0"/>
              </a:spcAft>
              <a:buSzPct val="100000"/>
            </a:pPr>
            <a:r>
              <a:rPr lang="en-US" sz="1000" dirty="0"/>
              <a:t>Critical groups of equipment are closest to off-loading points on one or multiple vessels (</a:t>
            </a:r>
            <a:r>
              <a:rPr lang="en-US" sz="1000" b="1" dirty="0"/>
              <a:t>group level prioritization</a:t>
            </a:r>
            <a:r>
              <a:rPr lang="en-US" sz="1000" dirty="0"/>
              <a:t> and </a:t>
            </a:r>
            <a:r>
              <a:rPr lang="en-US" sz="1000" b="1" dirty="0"/>
              <a:t>group unity</a:t>
            </a:r>
            <a:r>
              <a:rPr lang="en-US" sz="1000" dirty="0"/>
              <a:t>).</a:t>
            </a:r>
          </a:p>
          <a:p>
            <a:pPr lvl="2" indent="-257175">
              <a:spcBef>
                <a:spcPts val="263"/>
              </a:spcBef>
              <a:spcAft>
                <a:spcPts val="0"/>
              </a:spcAft>
              <a:buSzPts val="1800"/>
            </a:pPr>
            <a:endParaRPr sz="400" dirty="0"/>
          </a:p>
        </p:txBody>
      </p:sp>
      <p:sp>
        <p:nvSpPr>
          <p:cNvPr id="17" name="TextBox 16">
            <a:extLst>
              <a:ext uri="{FF2B5EF4-FFF2-40B4-BE49-F238E27FC236}">
                <a16:creationId xmlns:a16="http://schemas.microsoft.com/office/drawing/2014/main" id="{FE20D17C-FE96-58BA-640C-965A0DFF7D4A}"/>
              </a:ext>
            </a:extLst>
          </p:cNvPr>
          <p:cNvSpPr txBox="1"/>
          <p:nvPr/>
        </p:nvSpPr>
        <p:spPr>
          <a:xfrm>
            <a:off x="5862196" y="1261591"/>
            <a:ext cx="1682236" cy="276999"/>
          </a:xfrm>
          <a:prstGeom prst="rect">
            <a:avLst/>
          </a:prstGeom>
          <a:noFill/>
        </p:spPr>
        <p:txBody>
          <a:bodyPr wrap="square">
            <a:spAutoFit/>
          </a:bodyPr>
          <a:lstStyle/>
          <a:p>
            <a:pPr marL="85725" indent="0" algn="ctr">
              <a:spcBef>
                <a:spcPts val="263"/>
              </a:spcBef>
              <a:spcAft>
                <a:spcPts val="0"/>
              </a:spcAft>
              <a:buSzPts val="1800"/>
              <a:buNone/>
            </a:pPr>
            <a:r>
              <a:rPr lang="en-US" sz="1200" b="1" u="sng" dirty="0">
                <a:latin typeface="Arial" panose="020B0604020202020204" pitchFamily="34" charset="0"/>
                <a:cs typeface="Arial" panose="020B0604020202020204" pitchFamily="34" charset="0"/>
              </a:rPr>
              <a:t>Minimal Example</a:t>
            </a:r>
          </a:p>
        </p:txBody>
      </p:sp>
      <p:sp>
        <p:nvSpPr>
          <p:cNvPr id="7" name="Google Shape;47;p8">
            <a:extLst>
              <a:ext uri="{FF2B5EF4-FFF2-40B4-BE49-F238E27FC236}">
                <a16:creationId xmlns:a16="http://schemas.microsoft.com/office/drawing/2014/main" id="{8BB94673-9426-1DF2-593F-5899B3243613}"/>
              </a:ext>
            </a:extLst>
          </p:cNvPr>
          <p:cNvSpPr txBox="1">
            <a:spLocks/>
          </p:cNvSpPr>
          <p:nvPr/>
        </p:nvSpPr>
        <p:spPr bwMode="auto">
          <a:xfrm>
            <a:off x="1485900" y="594461"/>
            <a:ext cx="6172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Proposed Problem Framework</a:t>
            </a:r>
            <a:endParaRPr lang="en-US" sz="1500" dirty="0"/>
          </a:p>
        </p:txBody>
      </p:sp>
      <p:sp>
        <p:nvSpPr>
          <p:cNvPr id="3" name="Arrow: Down 2">
            <a:extLst>
              <a:ext uri="{FF2B5EF4-FFF2-40B4-BE49-F238E27FC236}">
                <a16:creationId xmlns:a16="http://schemas.microsoft.com/office/drawing/2014/main" id="{FB71C611-9485-D7A5-4314-64D5CA5FFC05}"/>
              </a:ext>
            </a:extLst>
          </p:cNvPr>
          <p:cNvSpPr/>
          <p:nvPr/>
        </p:nvSpPr>
        <p:spPr>
          <a:xfrm rot="10800000">
            <a:off x="8517942" y="1650298"/>
            <a:ext cx="475488" cy="1645350"/>
          </a:xfrm>
          <a:prstGeom prst="downArrow">
            <a:avLst/>
          </a:prstGeom>
          <a:gradFill flip="none" rotWithShape="1">
            <a:gsLst>
              <a:gs pos="0">
                <a:schemeClr val="accent2">
                  <a:lumMod val="0"/>
                  <a:lumOff val="100000"/>
                </a:schemeClr>
              </a:gs>
              <a:gs pos="50000">
                <a:schemeClr val="accent2">
                  <a:lumMod val="0"/>
                  <a:lumOff val="100000"/>
                </a:schemeClr>
              </a:gs>
              <a:gs pos="100000">
                <a:srgbClr val="FFC000"/>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Item Level Priority</a:t>
            </a:r>
          </a:p>
        </p:txBody>
      </p:sp>
      <p:sp>
        <p:nvSpPr>
          <p:cNvPr id="4" name="Arrow: Down 3">
            <a:extLst>
              <a:ext uri="{FF2B5EF4-FFF2-40B4-BE49-F238E27FC236}">
                <a16:creationId xmlns:a16="http://schemas.microsoft.com/office/drawing/2014/main" id="{A4C1286D-F403-125C-6AF1-00D6C0AF7479}"/>
              </a:ext>
            </a:extLst>
          </p:cNvPr>
          <p:cNvSpPr/>
          <p:nvPr/>
        </p:nvSpPr>
        <p:spPr>
          <a:xfrm rot="5400000">
            <a:off x="6475731" y="-374565"/>
            <a:ext cx="455166" cy="3549312"/>
          </a:xfrm>
          <a:prstGeom prst="downArrow">
            <a:avLst/>
          </a:prstGeom>
          <a:gradFill flip="none" rotWithShape="1">
            <a:gsLst>
              <a:gs pos="0">
                <a:schemeClr val="accent2">
                  <a:lumMod val="0"/>
                  <a:lumOff val="100000"/>
                </a:schemeClr>
              </a:gs>
              <a:gs pos="50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b="1" dirty="0">
                <a:solidFill>
                  <a:schemeClr val="tx1"/>
                </a:solidFill>
                <a:latin typeface="Arial" panose="020B0604020202020204" pitchFamily="34" charset="0"/>
                <a:cs typeface="Arial" panose="020B0604020202020204" pitchFamily="34" charset="0"/>
              </a:rPr>
              <a:t>Group Level Priority</a:t>
            </a:r>
          </a:p>
        </p:txBody>
      </p:sp>
      <p:sp>
        <p:nvSpPr>
          <p:cNvPr id="6" name="Arrow: Down 5">
            <a:extLst>
              <a:ext uri="{FF2B5EF4-FFF2-40B4-BE49-F238E27FC236}">
                <a16:creationId xmlns:a16="http://schemas.microsoft.com/office/drawing/2014/main" id="{CADB7290-7C97-233A-4F7E-E6269AAF6637}"/>
              </a:ext>
            </a:extLst>
          </p:cNvPr>
          <p:cNvSpPr/>
          <p:nvPr/>
        </p:nvSpPr>
        <p:spPr>
          <a:xfrm rot="10800000">
            <a:off x="5232524" y="3267198"/>
            <a:ext cx="475488" cy="978408"/>
          </a:xfrm>
          <a:prstGeom prst="downArrow">
            <a:avLst/>
          </a:prstGeom>
          <a:gradFill flip="none" rotWithShape="1">
            <a:gsLst>
              <a:gs pos="0">
                <a:schemeClr val="accent5">
                  <a:lumMod val="0"/>
                  <a:lumOff val="100000"/>
                </a:schemeClr>
              </a:gs>
              <a:gs pos="50000">
                <a:schemeClr val="accent5">
                  <a:lumMod val="0"/>
                  <a:lumOff val="100000"/>
                </a:schemeClr>
              </a:gs>
              <a:gs pos="100000">
                <a:schemeClr val="accent5">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9" name="Arrow: Down 8">
            <a:extLst>
              <a:ext uri="{FF2B5EF4-FFF2-40B4-BE49-F238E27FC236}">
                <a16:creationId xmlns:a16="http://schemas.microsoft.com/office/drawing/2014/main" id="{3A480214-0E82-E0D0-48C0-342267CAFF7D}"/>
              </a:ext>
            </a:extLst>
          </p:cNvPr>
          <p:cNvSpPr/>
          <p:nvPr/>
        </p:nvSpPr>
        <p:spPr>
          <a:xfrm rot="10800000">
            <a:off x="6389351" y="3265668"/>
            <a:ext cx="475488" cy="978408"/>
          </a:xfrm>
          <a:prstGeom prst="downArrow">
            <a:avLst/>
          </a:prstGeom>
          <a:gradFill flip="none" rotWithShape="1">
            <a:gsLst>
              <a:gs pos="0">
                <a:schemeClr val="accent3">
                  <a:lumMod val="0"/>
                  <a:lumOff val="100000"/>
                </a:schemeClr>
              </a:gs>
              <a:gs pos="50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11" name="Arrow: Down 10">
            <a:extLst>
              <a:ext uri="{FF2B5EF4-FFF2-40B4-BE49-F238E27FC236}">
                <a16:creationId xmlns:a16="http://schemas.microsoft.com/office/drawing/2014/main" id="{0772D37B-666A-DA2A-89B3-F0E94737D706}"/>
              </a:ext>
            </a:extLst>
          </p:cNvPr>
          <p:cNvSpPr/>
          <p:nvPr/>
        </p:nvSpPr>
        <p:spPr>
          <a:xfrm rot="10800000">
            <a:off x="7640286" y="3267198"/>
            <a:ext cx="470979" cy="976877"/>
          </a:xfrm>
          <a:prstGeom prst="downArrow">
            <a:avLst/>
          </a:prstGeom>
          <a:gradFill flip="none" rotWithShape="1">
            <a:gsLst>
              <a:gs pos="0">
                <a:schemeClr val="accent4">
                  <a:lumMod val="0"/>
                  <a:lumOff val="100000"/>
                </a:schemeClr>
              </a:gs>
              <a:gs pos="50000">
                <a:schemeClr val="accent4">
                  <a:lumMod val="0"/>
                  <a:lumOff val="100000"/>
                </a:schemeClr>
              </a:gs>
              <a:gs pos="100000">
                <a:schemeClr val="accent4">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b="1" dirty="0">
                <a:solidFill>
                  <a:schemeClr val="tx1"/>
                </a:solidFill>
                <a:latin typeface="Arial" panose="020B0604020202020204" pitchFamily="34" charset="0"/>
                <a:cs typeface="Arial" panose="020B0604020202020204" pitchFamily="34" charset="0"/>
              </a:rPr>
              <a:t>Group Unity</a:t>
            </a:r>
          </a:p>
        </p:txBody>
      </p:sp>
      <p:sp>
        <p:nvSpPr>
          <p:cNvPr id="12" name="Right Brace 11">
            <a:extLst>
              <a:ext uri="{FF2B5EF4-FFF2-40B4-BE49-F238E27FC236}">
                <a16:creationId xmlns:a16="http://schemas.microsoft.com/office/drawing/2014/main" id="{B324E826-0355-442A-7B12-481038503139}"/>
              </a:ext>
            </a:extLst>
          </p:cNvPr>
          <p:cNvSpPr/>
          <p:nvPr/>
        </p:nvSpPr>
        <p:spPr>
          <a:xfrm flipH="1">
            <a:off x="4513800" y="2017266"/>
            <a:ext cx="340600" cy="125265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B4E475F-3DC2-D633-EE81-8F696ECD0086}"/>
              </a:ext>
            </a:extLst>
          </p:cNvPr>
          <p:cNvSpPr/>
          <p:nvPr/>
        </p:nvSpPr>
        <p:spPr>
          <a:xfrm>
            <a:off x="3038568" y="2331997"/>
            <a:ext cx="1475232" cy="62319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Items to be Loaded</a:t>
            </a:r>
          </a:p>
        </p:txBody>
      </p:sp>
      <p:sp>
        <p:nvSpPr>
          <p:cNvPr id="14" name="Right Brace 13">
            <a:extLst>
              <a:ext uri="{FF2B5EF4-FFF2-40B4-BE49-F238E27FC236}">
                <a16:creationId xmlns:a16="http://schemas.microsoft.com/office/drawing/2014/main" id="{05D3F18C-DA47-0451-08D5-79453EDBC517}"/>
              </a:ext>
            </a:extLst>
          </p:cNvPr>
          <p:cNvSpPr/>
          <p:nvPr/>
        </p:nvSpPr>
        <p:spPr>
          <a:xfrm flipH="1">
            <a:off x="4513800" y="1650298"/>
            <a:ext cx="340600" cy="3213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9868DC64-34B6-9AA3-EBCB-AB364F94AC79}"/>
              </a:ext>
            </a:extLst>
          </p:cNvPr>
          <p:cNvSpPr/>
          <p:nvPr/>
        </p:nvSpPr>
        <p:spPr>
          <a:xfrm>
            <a:off x="3015665" y="1575939"/>
            <a:ext cx="1475232" cy="47002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Groups</a:t>
            </a:r>
          </a:p>
        </p:txBody>
      </p:sp>
      <p:grpSp>
        <p:nvGrpSpPr>
          <p:cNvPr id="19" name="Group 18">
            <a:extLst>
              <a:ext uri="{FF2B5EF4-FFF2-40B4-BE49-F238E27FC236}">
                <a16:creationId xmlns:a16="http://schemas.microsoft.com/office/drawing/2014/main" id="{CFFB37F5-7498-D295-B20C-435F0600DA06}"/>
              </a:ext>
            </a:extLst>
          </p:cNvPr>
          <p:cNvGrpSpPr/>
          <p:nvPr/>
        </p:nvGrpSpPr>
        <p:grpSpPr>
          <a:xfrm>
            <a:off x="2111439" y="112776"/>
            <a:ext cx="6944559" cy="225552"/>
            <a:chOff x="2111439" y="112776"/>
            <a:chExt cx="6944559" cy="225552"/>
          </a:xfrm>
        </p:grpSpPr>
        <p:sp>
          <p:nvSpPr>
            <p:cNvPr id="20" name="Arrow: Pentagon 19">
              <a:extLst>
                <a:ext uri="{FF2B5EF4-FFF2-40B4-BE49-F238E27FC236}">
                  <a16:creationId xmlns:a16="http://schemas.microsoft.com/office/drawing/2014/main" id="{0DD1354E-AB79-5DE3-F909-4C684084C3C3}"/>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21" name="Arrow: Chevron 20">
              <a:extLst>
                <a:ext uri="{FF2B5EF4-FFF2-40B4-BE49-F238E27FC236}">
                  <a16:creationId xmlns:a16="http://schemas.microsoft.com/office/drawing/2014/main" id="{F81D2A5D-9FDD-022A-D56A-0499A95CF4E1}"/>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22" name="Arrow: Chevron 21">
              <a:extLst>
                <a:ext uri="{FF2B5EF4-FFF2-40B4-BE49-F238E27FC236}">
                  <a16:creationId xmlns:a16="http://schemas.microsoft.com/office/drawing/2014/main" id="{7F4043BD-55F5-3949-CFAA-9F5A0C869052}"/>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23" name="Arrow: Chevron 22">
              <a:extLst>
                <a:ext uri="{FF2B5EF4-FFF2-40B4-BE49-F238E27FC236}">
                  <a16:creationId xmlns:a16="http://schemas.microsoft.com/office/drawing/2014/main" id="{EA6C40C6-D2DA-4F14-C51F-C4349317AC7C}"/>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24" name="Arrow: Chevron 23">
              <a:extLst>
                <a:ext uri="{FF2B5EF4-FFF2-40B4-BE49-F238E27FC236}">
                  <a16:creationId xmlns:a16="http://schemas.microsoft.com/office/drawing/2014/main" id="{6B6767C3-9525-9B7F-8E77-42AF4A490F62}"/>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25" name="Arrow: Chevron 24">
              <a:extLst>
                <a:ext uri="{FF2B5EF4-FFF2-40B4-BE49-F238E27FC236}">
                  <a16:creationId xmlns:a16="http://schemas.microsoft.com/office/drawing/2014/main" id="{05DCE570-D3A9-CCAC-4EBA-5BE01D321719}"/>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20195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0-#ppt_w/2"/>
                                          </p:val>
                                        </p:tav>
                                        <p:tav tm="100000">
                                          <p:val>
                                            <p:strVal val="#ppt_x"/>
                                          </p:val>
                                        </p:tav>
                                      </p:tavLst>
                                    </p:anim>
                                    <p:anim calcmode="lin" valueType="num">
                                      <p:cBhvr additive="base">
                                        <p:cTn id="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par>
                                <p:cTn id="71" presetID="32" presetClass="emph" presetSubtype="0" fill="hold" grpId="1" nodeType="withEffect">
                                  <p:stCondLst>
                                    <p:cond delay="0"/>
                                  </p:stCondLst>
                                  <p:childTnLst>
                                    <p:animRot by="120000">
                                      <p:cBhvr>
                                        <p:cTn id="72" dur="100" fill="hold">
                                          <p:stCondLst>
                                            <p:cond delay="0"/>
                                          </p:stCondLst>
                                        </p:cTn>
                                        <p:tgtEl>
                                          <p:spTgt spid="3"/>
                                        </p:tgtEl>
                                        <p:attrNameLst>
                                          <p:attrName>r</p:attrName>
                                        </p:attrNameLst>
                                      </p:cBhvr>
                                    </p:animRot>
                                    <p:animRot by="-240000">
                                      <p:cBhvr>
                                        <p:cTn id="73" dur="200" fill="hold">
                                          <p:stCondLst>
                                            <p:cond delay="200"/>
                                          </p:stCondLst>
                                        </p:cTn>
                                        <p:tgtEl>
                                          <p:spTgt spid="3"/>
                                        </p:tgtEl>
                                        <p:attrNameLst>
                                          <p:attrName>r</p:attrName>
                                        </p:attrNameLst>
                                      </p:cBhvr>
                                    </p:animRot>
                                    <p:animRot by="240000">
                                      <p:cBhvr>
                                        <p:cTn id="74" dur="200" fill="hold">
                                          <p:stCondLst>
                                            <p:cond delay="400"/>
                                          </p:stCondLst>
                                        </p:cTn>
                                        <p:tgtEl>
                                          <p:spTgt spid="3"/>
                                        </p:tgtEl>
                                        <p:attrNameLst>
                                          <p:attrName>r</p:attrName>
                                        </p:attrNameLst>
                                      </p:cBhvr>
                                    </p:animRot>
                                    <p:animRot by="-240000">
                                      <p:cBhvr>
                                        <p:cTn id="75" dur="200" fill="hold">
                                          <p:stCondLst>
                                            <p:cond delay="600"/>
                                          </p:stCondLst>
                                        </p:cTn>
                                        <p:tgtEl>
                                          <p:spTgt spid="3"/>
                                        </p:tgtEl>
                                        <p:attrNameLst>
                                          <p:attrName>r</p:attrName>
                                        </p:attrNameLst>
                                      </p:cBhvr>
                                    </p:animRot>
                                    <p:animRot by="120000">
                                      <p:cBhvr>
                                        <p:cTn id="76" dur="200" fill="hold">
                                          <p:stCondLst>
                                            <p:cond delay="800"/>
                                          </p:stCondLst>
                                        </p:cTn>
                                        <p:tgtEl>
                                          <p:spTgt spid="3"/>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1+#ppt_w/2"/>
                                          </p:val>
                                        </p:tav>
                                        <p:tav tm="100000">
                                          <p:val>
                                            <p:strVal val="#ppt_x"/>
                                          </p:val>
                                        </p:tav>
                                      </p:tavLst>
                                    </p:anim>
                                    <p:anim calcmode="lin" valueType="num">
                                      <p:cBhvr additive="base">
                                        <p:cTn id="82" dur="500" fill="hold"/>
                                        <p:tgtEl>
                                          <p:spTgt spid="4"/>
                                        </p:tgtEl>
                                        <p:attrNameLst>
                                          <p:attrName>ppt_y</p:attrName>
                                        </p:attrNameLst>
                                      </p:cBhvr>
                                      <p:tavLst>
                                        <p:tav tm="0">
                                          <p:val>
                                            <p:strVal val="#ppt_y"/>
                                          </p:val>
                                        </p:tav>
                                        <p:tav tm="100000">
                                          <p:val>
                                            <p:strVal val="#ppt_y"/>
                                          </p:val>
                                        </p:tav>
                                      </p:tavLst>
                                    </p:anim>
                                  </p:childTnLst>
                                </p:cTn>
                              </p:par>
                              <p:par>
                                <p:cTn id="83" presetID="32" presetClass="emph" presetSubtype="0" fill="hold" grpId="1" nodeType="withEffect">
                                  <p:stCondLst>
                                    <p:cond delay="0"/>
                                  </p:stCondLst>
                                  <p:childTnLst>
                                    <p:animRot by="120000">
                                      <p:cBhvr>
                                        <p:cTn id="84" dur="100" fill="hold">
                                          <p:stCondLst>
                                            <p:cond delay="0"/>
                                          </p:stCondLst>
                                        </p:cTn>
                                        <p:tgtEl>
                                          <p:spTgt spid="4"/>
                                        </p:tgtEl>
                                        <p:attrNameLst>
                                          <p:attrName>r</p:attrName>
                                        </p:attrNameLst>
                                      </p:cBhvr>
                                    </p:animRot>
                                    <p:animRot by="-240000">
                                      <p:cBhvr>
                                        <p:cTn id="85" dur="200" fill="hold">
                                          <p:stCondLst>
                                            <p:cond delay="200"/>
                                          </p:stCondLst>
                                        </p:cTn>
                                        <p:tgtEl>
                                          <p:spTgt spid="4"/>
                                        </p:tgtEl>
                                        <p:attrNameLst>
                                          <p:attrName>r</p:attrName>
                                        </p:attrNameLst>
                                      </p:cBhvr>
                                    </p:animRot>
                                    <p:animRot by="240000">
                                      <p:cBhvr>
                                        <p:cTn id="86" dur="200" fill="hold">
                                          <p:stCondLst>
                                            <p:cond delay="400"/>
                                          </p:stCondLst>
                                        </p:cTn>
                                        <p:tgtEl>
                                          <p:spTgt spid="4"/>
                                        </p:tgtEl>
                                        <p:attrNameLst>
                                          <p:attrName>r</p:attrName>
                                        </p:attrNameLst>
                                      </p:cBhvr>
                                    </p:animRot>
                                    <p:animRot by="-240000">
                                      <p:cBhvr>
                                        <p:cTn id="87" dur="200" fill="hold">
                                          <p:stCondLst>
                                            <p:cond delay="600"/>
                                          </p:stCondLst>
                                        </p:cTn>
                                        <p:tgtEl>
                                          <p:spTgt spid="4"/>
                                        </p:tgtEl>
                                        <p:attrNameLst>
                                          <p:attrName>r</p:attrName>
                                        </p:attrNameLst>
                                      </p:cBhvr>
                                    </p:animRot>
                                    <p:animRot by="120000">
                                      <p:cBhvr>
                                        <p:cTn id="8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3" grpId="0" animBg="1"/>
      <p:bldP spid="3" grpId="1" animBg="1"/>
      <p:bldP spid="4" grpId="0" animBg="1"/>
      <p:bldP spid="4" grpId="1" animBg="1"/>
      <p:bldP spid="6" grpId="0" animBg="1"/>
      <p:bldP spid="9" grpId="0" animBg="1"/>
      <p:bldP spid="11"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Google Shape;48;p8"/>
          <p:cNvSpPr txBox="1">
            <a:spLocks noGrp="1"/>
          </p:cNvSpPr>
          <p:nvPr>
            <p:ph type="body" idx="1"/>
          </p:nvPr>
        </p:nvSpPr>
        <p:spPr>
          <a:xfrm>
            <a:off x="376517" y="1033305"/>
            <a:ext cx="8390965"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200" b="1" u="sng" dirty="0"/>
              <a:t>Prioritization in Bin Packing:</a:t>
            </a:r>
          </a:p>
          <a:p>
            <a:pPr indent="-257175">
              <a:lnSpc>
                <a:spcPct val="90000"/>
              </a:lnSpc>
              <a:spcBef>
                <a:spcPts val="600"/>
              </a:spcBef>
              <a:spcAft>
                <a:spcPts val="0"/>
              </a:spcAft>
              <a:buSzPts val="1800"/>
            </a:pPr>
            <a:r>
              <a:rPr lang="en-US" sz="1200" dirty="0"/>
              <a:t>2013 bin packing survey: </a:t>
            </a:r>
            <a:r>
              <a:rPr lang="en-US" sz="1200" i="1" dirty="0">
                <a:solidFill>
                  <a:srgbClr val="0040C0"/>
                </a:solidFill>
              </a:rPr>
              <a:t>3 out of 163 papers </a:t>
            </a:r>
            <a:r>
              <a:rPr lang="en-US" sz="1200" dirty="0"/>
              <a:t>since 1980 </a:t>
            </a:r>
            <a:r>
              <a:rPr lang="en-US" sz="1200" i="1" dirty="0">
                <a:solidFill>
                  <a:srgbClr val="0040C0"/>
                </a:solidFill>
              </a:rPr>
              <a:t>included prioritization considerations</a:t>
            </a:r>
            <a:r>
              <a:rPr lang="en-US" sz="1200" dirty="0"/>
              <a:t>; </a:t>
            </a:r>
            <a:r>
              <a:rPr lang="en-US" sz="1200" i="1" dirty="0">
                <a:solidFill>
                  <a:srgbClr val="0040C0"/>
                </a:solidFill>
              </a:rPr>
              <a:t>one of the least studied areas in packing literature </a:t>
            </a:r>
            <a:r>
              <a:rPr lang="en-US" sz="1200" dirty="0"/>
              <a:t>(</a:t>
            </a:r>
            <a:r>
              <a:rPr lang="en-US" sz="1200" dirty="0" err="1"/>
              <a:t>Bortfeldt</a:t>
            </a:r>
            <a:r>
              <a:rPr lang="en-US" sz="1200" dirty="0"/>
              <a:t> and </a:t>
            </a:r>
            <a:r>
              <a:rPr lang="de-DE" sz="1200" dirty="0"/>
              <a:t>Wäscher, 2013).</a:t>
            </a:r>
          </a:p>
          <a:p>
            <a:pPr indent="-257175">
              <a:lnSpc>
                <a:spcPct val="90000"/>
              </a:lnSpc>
              <a:spcBef>
                <a:spcPts val="600"/>
              </a:spcBef>
              <a:spcAft>
                <a:spcPts val="0"/>
              </a:spcAft>
              <a:buSzPts val="1800"/>
            </a:pPr>
            <a:r>
              <a:rPr lang="de-DE" sz="1200" dirty="0"/>
              <a:t>Recent research into the </a:t>
            </a:r>
            <a:r>
              <a:rPr lang="de-DE" sz="1200" i="1" dirty="0">
                <a:solidFill>
                  <a:srgbClr val="0040C0"/>
                </a:solidFill>
              </a:rPr>
              <a:t>family unity</a:t>
            </a:r>
            <a:r>
              <a:rPr lang="de-DE" sz="1200" dirty="0">
                <a:solidFill>
                  <a:srgbClr val="0040C0"/>
                </a:solidFill>
              </a:rPr>
              <a:t> concept </a:t>
            </a:r>
            <a:r>
              <a:rPr lang="de-DE" sz="1200" dirty="0"/>
              <a:t>with weakly heterogeneous items and single bins (Erbayrak, Özkır, and Yıldırım, 2021).</a:t>
            </a:r>
          </a:p>
          <a:p>
            <a:pPr indent="-257175">
              <a:lnSpc>
                <a:spcPct val="90000"/>
              </a:lnSpc>
              <a:spcBef>
                <a:spcPts val="600"/>
              </a:spcBef>
              <a:spcAft>
                <a:spcPts val="0"/>
              </a:spcAft>
              <a:buSzPts val="1800"/>
            </a:pPr>
            <a:r>
              <a:rPr lang="de-DE" sz="1200" dirty="0"/>
              <a:t>Most bin packing prioritization considerations: (1) </a:t>
            </a:r>
            <a:r>
              <a:rPr lang="de-DE" sz="1200" i="1" dirty="0">
                <a:solidFill>
                  <a:srgbClr val="0040C0"/>
                </a:solidFill>
              </a:rPr>
              <a:t>Offline problems </a:t>
            </a:r>
            <a:r>
              <a:rPr lang="de-DE" sz="1200" dirty="0"/>
              <a:t>and </a:t>
            </a:r>
            <a:r>
              <a:rPr lang="de-DE" sz="1200" i="1" dirty="0">
                <a:solidFill>
                  <a:srgbClr val="0040C0"/>
                </a:solidFill>
              </a:rPr>
              <a:t>rearranging within a minimal distance </a:t>
            </a:r>
            <a:r>
              <a:rPr lang="de-DE" sz="1200" dirty="0"/>
              <a:t>from original location; (2) </a:t>
            </a:r>
            <a:r>
              <a:rPr lang="de-DE" sz="1200" i="1" dirty="0">
                <a:solidFill>
                  <a:srgbClr val="0040C0"/>
                </a:solidFill>
              </a:rPr>
              <a:t>precedence constraints </a:t>
            </a:r>
            <a:r>
              <a:rPr lang="de-DE" sz="1200" dirty="0"/>
              <a:t>with </a:t>
            </a:r>
            <a:r>
              <a:rPr lang="de-DE" sz="1200" i="1" dirty="0">
                <a:solidFill>
                  <a:srgbClr val="0040C0"/>
                </a:solidFill>
              </a:rPr>
              <a:t>homogeneous items</a:t>
            </a:r>
            <a:r>
              <a:rPr lang="de-DE" sz="1200" dirty="0"/>
              <a:t>.</a:t>
            </a:r>
          </a:p>
          <a:p>
            <a:pPr marL="85725" indent="0">
              <a:lnSpc>
                <a:spcPct val="90000"/>
              </a:lnSpc>
              <a:spcBef>
                <a:spcPts val="600"/>
              </a:spcBef>
              <a:spcAft>
                <a:spcPts val="0"/>
              </a:spcAft>
              <a:buSzPts val="1800"/>
              <a:buNone/>
            </a:pPr>
            <a:r>
              <a:rPr lang="en-US" sz="1200" b="1" u="sng" dirty="0"/>
              <a:t>Military Focus:</a:t>
            </a:r>
          </a:p>
          <a:p>
            <a:pPr indent="-257175">
              <a:lnSpc>
                <a:spcPct val="90000"/>
              </a:lnSpc>
              <a:spcBef>
                <a:spcPts val="600"/>
              </a:spcBef>
              <a:spcAft>
                <a:spcPts val="0"/>
              </a:spcAft>
              <a:buClr>
                <a:schemeClr val="tx1"/>
              </a:buClr>
              <a:buSzPts val="1800"/>
            </a:pPr>
            <a:r>
              <a:rPr lang="en-US" sz="1200" i="1" dirty="0">
                <a:solidFill>
                  <a:srgbClr val="0040C0"/>
                </a:solidFill>
              </a:rPr>
              <a:t>Amphibious embarkation planning </a:t>
            </a:r>
            <a:r>
              <a:rPr lang="en-US" sz="1200" dirty="0"/>
              <a:t>using constraint programming with </a:t>
            </a:r>
            <a:r>
              <a:rPr lang="en-US" sz="1200" i="1" dirty="0">
                <a:solidFill>
                  <a:srgbClr val="0040C0"/>
                </a:solidFill>
              </a:rPr>
              <a:t>single bins </a:t>
            </a:r>
            <a:r>
              <a:rPr lang="en-US" sz="1200" dirty="0"/>
              <a:t>and </a:t>
            </a:r>
            <a:r>
              <a:rPr lang="en-US" sz="1200" i="1" dirty="0">
                <a:solidFill>
                  <a:srgbClr val="0040C0"/>
                </a:solidFill>
              </a:rPr>
              <a:t>no bin selection </a:t>
            </a:r>
            <a:r>
              <a:rPr lang="en-US" sz="1200" dirty="0"/>
              <a:t>(Chircop &amp; </a:t>
            </a:r>
            <a:r>
              <a:rPr lang="en-US" sz="1200" dirty="0" err="1"/>
              <a:t>Surendonk</a:t>
            </a:r>
            <a:r>
              <a:rPr lang="en-US" sz="1200" dirty="0"/>
              <a:t>, 2019)</a:t>
            </a:r>
            <a:r>
              <a:rPr lang="de-DE" sz="1200" dirty="0"/>
              <a:t>.</a:t>
            </a:r>
          </a:p>
          <a:p>
            <a:pPr marL="85725" indent="0">
              <a:lnSpc>
                <a:spcPct val="90000"/>
              </a:lnSpc>
              <a:spcBef>
                <a:spcPts val="600"/>
              </a:spcBef>
              <a:spcAft>
                <a:spcPts val="0"/>
              </a:spcAft>
              <a:buSzPts val="1800"/>
              <a:buNone/>
            </a:pPr>
            <a:r>
              <a:rPr lang="en-US" sz="1200" b="1" u="sng" dirty="0"/>
              <a:t>Two-Stage Approach: </a:t>
            </a:r>
            <a:r>
              <a:rPr lang="en-US" sz="1200" b="1" u="sng" dirty="0">
                <a:sym typeface="Wingdings" panose="05000000000000000000" pitchFamily="2" charset="2"/>
              </a:rPr>
              <a:t>Bin Selection Problem  Bin Packing Problem</a:t>
            </a:r>
            <a:r>
              <a:rPr lang="en-US" sz="1200" b="1" u="sng" dirty="0"/>
              <a:t>:</a:t>
            </a:r>
          </a:p>
          <a:p>
            <a:pPr indent="-257175">
              <a:lnSpc>
                <a:spcPct val="90000"/>
              </a:lnSpc>
              <a:spcBef>
                <a:spcPts val="600"/>
              </a:spcBef>
              <a:spcAft>
                <a:spcPts val="0"/>
              </a:spcAft>
              <a:buSzPts val="1800"/>
            </a:pPr>
            <a:r>
              <a:rPr lang="en-US" sz="1200" dirty="0"/>
              <a:t>Most papers look at </a:t>
            </a:r>
            <a:r>
              <a:rPr lang="en-US" sz="1200" i="1" dirty="0">
                <a:solidFill>
                  <a:srgbClr val="0040C0"/>
                </a:solidFill>
              </a:rPr>
              <a:t>bin selection and packing as two separate problems</a:t>
            </a:r>
            <a:r>
              <a:rPr lang="en-US" sz="1200" dirty="0"/>
              <a:t>.</a:t>
            </a:r>
          </a:p>
          <a:p>
            <a:pPr lvl="1" indent="-257175">
              <a:lnSpc>
                <a:spcPct val="90000"/>
              </a:lnSpc>
              <a:spcBef>
                <a:spcPts val="600"/>
              </a:spcBef>
              <a:spcAft>
                <a:spcPts val="0"/>
              </a:spcAft>
              <a:buSzPts val="1800"/>
            </a:pPr>
            <a:r>
              <a:rPr lang="en-US" sz="1200" dirty="0"/>
              <a:t>Recent research combines bin selection and packing using </a:t>
            </a:r>
            <a:r>
              <a:rPr lang="en-US" sz="1200" i="1" dirty="0">
                <a:solidFill>
                  <a:srgbClr val="0040C0"/>
                </a:solidFill>
              </a:rPr>
              <a:t>heuristics</a:t>
            </a:r>
            <a:r>
              <a:rPr lang="en-US" sz="1200" dirty="0"/>
              <a:t> (</a:t>
            </a:r>
            <a:r>
              <a:rPr lang="en-US" sz="1200" dirty="0" err="1"/>
              <a:t>Paquay</a:t>
            </a:r>
            <a:r>
              <a:rPr lang="en-US" sz="1200" dirty="0"/>
              <a:t> et al., 2018), and </a:t>
            </a:r>
            <a:r>
              <a:rPr lang="en-US" sz="1200" i="1" dirty="0">
                <a:solidFill>
                  <a:srgbClr val="0040C0"/>
                </a:solidFill>
              </a:rPr>
              <a:t>decomposition or branch-and-check methods</a:t>
            </a:r>
            <a:r>
              <a:rPr lang="en-US" sz="1200" dirty="0"/>
              <a:t> (Fontaine and </a:t>
            </a:r>
            <a:r>
              <a:rPr lang="en-US" sz="1200" dirty="0" err="1"/>
              <a:t>Minner</a:t>
            </a:r>
            <a:r>
              <a:rPr lang="en-US" sz="1200" dirty="0"/>
              <a:t>, 2023).</a:t>
            </a:r>
          </a:p>
        </p:txBody>
      </p:sp>
      <p:sp>
        <p:nvSpPr>
          <p:cNvPr id="5" name="Google Shape;47;p8">
            <a:extLst>
              <a:ext uri="{FF2B5EF4-FFF2-40B4-BE49-F238E27FC236}">
                <a16:creationId xmlns:a16="http://schemas.microsoft.com/office/drawing/2014/main" id="{370E3E6A-3760-40D1-44E8-65980A09D0DF}"/>
              </a:ext>
            </a:extLst>
          </p:cNvPr>
          <p:cNvSpPr txBox="1">
            <a:spLocks/>
          </p:cNvSpPr>
          <p:nvPr/>
        </p:nvSpPr>
        <p:spPr bwMode="auto">
          <a:xfrm>
            <a:off x="1485900" y="594461"/>
            <a:ext cx="6172200" cy="50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spcFirstLastPara="1" vert="horz" wrap="square" lIns="68569" tIns="68569" rIns="68569" bIns="68569" numCol="1" anchor="ctr" anchorCtr="0" compatLnSpc="1">
            <a:prstTxWarp prst="textNoShape">
              <a:avLst/>
            </a:prstTxWarp>
            <a:noAutofit/>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pPr>
              <a:spcBef>
                <a:spcPts val="0"/>
              </a:spcBef>
              <a:spcAft>
                <a:spcPts val="0"/>
              </a:spcAft>
            </a:pPr>
            <a:r>
              <a:rPr lang="en-US" sz="2100" dirty="0"/>
              <a:t>Related Literature</a:t>
            </a:r>
            <a:endParaRPr lang="en-US" sz="1500" i="1" dirty="0"/>
          </a:p>
        </p:txBody>
      </p:sp>
      <p:grpSp>
        <p:nvGrpSpPr>
          <p:cNvPr id="4" name="Group 3">
            <a:extLst>
              <a:ext uri="{FF2B5EF4-FFF2-40B4-BE49-F238E27FC236}">
                <a16:creationId xmlns:a16="http://schemas.microsoft.com/office/drawing/2014/main" id="{A131568B-83FF-72A2-3E17-0983AEA49E97}"/>
              </a:ext>
            </a:extLst>
          </p:cNvPr>
          <p:cNvGrpSpPr/>
          <p:nvPr/>
        </p:nvGrpSpPr>
        <p:grpSpPr>
          <a:xfrm>
            <a:off x="2111439" y="112776"/>
            <a:ext cx="6944559" cy="225552"/>
            <a:chOff x="2111439" y="112776"/>
            <a:chExt cx="6944559" cy="225552"/>
          </a:xfrm>
        </p:grpSpPr>
        <p:sp>
          <p:nvSpPr>
            <p:cNvPr id="6" name="Arrow: Pentagon 5">
              <a:extLst>
                <a:ext uri="{FF2B5EF4-FFF2-40B4-BE49-F238E27FC236}">
                  <a16:creationId xmlns:a16="http://schemas.microsoft.com/office/drawing/2014/main" id="{9AE64FE6-BA9B-1926-FE20-72B7A63577B7}"/>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7" name="Arrow: Chevron 6">
              <a:extLst>
                <a:ext uri="{FF2B5EF4-FFF2-40B4-BE49-F238E27FC236}">
                  <a16:creationId xmlns:a16="http://schemas.microsoft.com/office/drawing/2014/main" id="{C24BEAD9-8F57-C870-49BF-5387FB3EA5CC}"/>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8" name="Arrow: Chevron 7">
              <a:extLst>
                <a:ext uri="{FF2B5EF4-FFF2-40B4-BE49-F238E27FC236}">
                  <a16:creationId xmlns:a16="http://schemas.microsoft.com/office/drawing/2014/main" id="{0052ED71-82AA-C671-5A82-9FBFBD628ECD}"/>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9" name="Arrow: Chevron 8">
              <a:extLst>
                <a:ext uri="{FF2B5EF4-FFF2-40B4-BE49-F238E27FC236}">
                  <a16:creationId xmlns:a16="http://schemas.microsoft.com/office/drawing/2014/main" id="{2D9D30D4-DBA3-E533-B5B9-8C4DB79FDA19}"/>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0" name="Arrow: Chevron 9">
              <a:extLst>
                <a:ext uri="{FF2B5EF4-FFF2-40B4-BE49-F238E27FC236}">
                  <a16:creationId xmlns:a16="http://schemas.microsoft.com/office/drawing/2014/main" id="{AD00BC6B-E15C-A711-1FDC-8371181FA153}"/>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1" name="Arrow: Chevron 10">
              <a:extLst>
                <a:ext uri="{FF2B5EF4-FFF2-40B4-BE49-F238E27FC236}">
                  <a16:creationId xmlns:a16="http://schemas.microsoft.com/office/drawing/2014/main" id="{0521CEF2-2181-BB92-D11B-BC11C22E7196}"/>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90161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8" name="Google Shape;48;p8"/>
          <p:cNvSpPr txBox="1">
            <a:spLocks noGrp="1"/>
          </p:cNvSpPr>
          <p:nvPr>
            <p:ph type="body" idx="1"/>
          </p:nvPr>
        </p:nvSpPr>
        <p:spPr>
          <a:xfrm>
            <a:off x="376517" y="994813"/>
            <a:ext cx="8390965" cy="3853119"/>
          </a:xfrm>
          <a:prstGeom prst="rect">
            <a:avLst/>
          </a:prstGeom>
        </p:spPr>
        <p:txBody>
          <a:bodyPr spcFirstLastPara="1" vert="horz" wrap="square" lIns="68569" tIns="68569" rIns="68569" bIns="68569" numCol="1" anchor="t" anchorCtr="0" compatLnSpc="1">
            <a:prstTxWarp prst="textNoShape">
              <a:avLst/>
            </a:prstTxWarp>
            <a:noAutofit/>
          </a:bodyPr>
          <a:lstStyle/>
          <a:p>
            <a:pPr marL="85725" indent="0">
              <a:lnSpc>
                <a:spcPct val="90000"/>
              </a:lnSpc>
              <a:spcBef>
                <a:spcPts val="600"/>
              </a:spcBef>
              <a:spcAft>
                <a:spcPts val="0"/>
              </a:spcAft>
              <a:buSzPts val="1800"/>
              <a:buNone/>
            </a:pPr>
            <a:r>
              <a:rPr lang="en-US" sz="1100" b="1" u="sng" dirty="0"/>
              <a:t>Following the typology of </a:t>
            </a:r>
            <a:r>
              <a:rPr lang="en-US" sz="1100" b="1" u="sng" dirty="0" err="1"/>
              <a:t>Wäscher</a:t>
            </a:r>
            <a:r>
              <a:rPr lang="en-US" sz="1100" b="1" u="sng" dirty="0"/>
              <a:t> et al. (2007):</a:t>
            </a:r>
          </a:p>
          <a:p>
            <a:pPr marL="257175" indent="-171450">
              <a:lnSpc>
                <a:spcPct val="90000"/>
              </a:lnSpc>
              <a:spcBef>
                <a:spcPts val="600"/>
              </a:spcBef>
              <a:spcAft>
                <a:spcPts val="0"/>
              </a:spcAft>
              <a:buSzPts val="1800"/>
            </a:pPr>
            <a:r>
              <a:rPr lang="en-US" sz="1100" b="1" dirty="0"/>
              <a:t>Residual Bin Packing Problem: </a:t>
            </a:r>
            <a:r>
              <a:rPr lang="en-US" sz="1100" i="1" dirty="0"/>
              <a:t>The problem of packing a set of strongly heterogeneous items into a set of bins when several types of bins of different sizes are available and the objective is to minimize the total cost of bins used for loading the items.</a:t>
            </a:r>
          </a:p>
          <a:p>
            <a:pPr marL="85725" indent="0">
              <a:lnSpc>
                <a:spcPct val="90000"/>
              </a:lnSpc>
              <a:spcBef>
                <a:spcPts val="600"/>
              </a:spcBef>
              <a:spcAft>
                <a:spcPts val="0"/>
              </a:spcAft>
              <a:buSzPts val="1800"/>
              <a:buNone/>
            </a:pPr>
            <a:endParaRPr lang="en-US" sz="1100" i="1" dirty="0"/>
          </a:p>
          <a:p>
            <a:pPr marL="85725" indent="0">
              <a:lnSpc>
                <a:spcPct val="90000"/>
              </a:lnSpc>
              <a:spcBef>
                <a:spcPts val="600"/>
              </a:spcBef>
              <a:spcAft>
                <a:spcPts val="0"/>
              </a:spcAft>
              <a:buSzPts val="1800"/>
              <a:buNone/>
            </a:pPr>
            <a:r>
              <a:rPr lang="en-US" sz="1100" b="1" u="sng" dirty="0"/>
              <a:t>Key Assumptions:</a:t>
            </a:r>
          </a:p>
          <a:p>
            <a:pPr marL="257175" indent="-171450">
              <a:lnSpc>
                <a:spcPct val="90000"/>
              </a:lnSpc>
              <a:spcBef>
                <a:spcPts val="600"/>
              </a:spcBef>
              <a:spcAft>
                <a:spcPts val="0"/>
              </a:spcAft>
              <a:buSzPts val="1800"/>
            </a:pPr>
            <a:r>
              <a:rPr lang="en-US" sz="1100" dirty="0"/>
              <a:t>All vessels have equal priority (no scheduling or time component). </a:t>
            </a:r>
          </a:p>
          <a:p>
            <a:pPr marL="257175" indent="-171450">
              <a:lnSpc>
                <a:spcPct val="90000"/>
              </a:lnSpc>
              <a:spcBef>
                <a:spcPts val="600"/>
              </a:spcBef>
              <a:spcAft>
                <a:spcPts val="0"/>
              </a:spcAft>
              <a:buSzPts val="1800"/>
            </a:pPr>
            <a:r>
              <a:rPr lang="en-US" sz="1100" dirty="0"/>
              <a:t>Online problem (the total set of items to be packed is known), and all item/group level prioritizations and group assignments are known.</a:t>
            </a:r>
          </a:p>
          <a:p>
            <a:pPr marL="257175" indent="-171450">
              <a:lnSpc>
                <a:spcPct val="90000"/>
              </a:lnSpc>
              <a:spcBef>
                <a:spcPts val="600"/>
              </a:spcBef>
              <a:spcAft>
                <a:spcPts val="0"/>
              </a:spcAft>
              <a:buSzPts val="1800"/>
            </a:pPr>
            <a:r>
              <a:rPr lang="en-US" sz="1100" dirty="0"/>
              <a:t>Items have priority levels within their assigned groups, but not relative to items in adjacent groups.</a:t>
            </a:r>
          </a:p>
          <a:p>
            <a:pPr marL="85725" indent="0">
              <a:lnSpc>
                <a:spcPct val="90000"/>
              </a:lnSpc>
              <a:spcBef>
                <a:spcPts val="600"/>
              </a:spcBef>
              <a:spcAft>
                <a:spcPts val="0"/>
              </a:spcAft>
              <a:buSzPts val="1800"/>
              <a:buNone/>
            </a:pPr>
            <a:endParaRPr lang="en-US" sz="1100" b="1" dirty="0"/>
          </a:p>
          <a:p>
            <a:pPr marL="85725" indent="0">
              <a:lnSpc>
                <a:spcPct val="90000"/>
              </a:lnSpc>
              <a:spcBef>
                <a:spcPts val="600"/>
              </a:spcBef>
              <a:spcAft>
                <a:spcPts val="0"/>
              </a:spcAft>
              <a:buSzPts val="1800"/>
              <a:buNone/>
            </a:pPr>
            <a:r>
              <a:rPr lang="en-US" sz="1100" b="1" u="sng" dirty="0"/>
              <a:t>Mixed Integer Linear Programming Formulation:</a:t>
            </a:r>
          </a:p>
          <a:p>
            <a:pPr marL="257175" indent="-171450">
              <a:lnSpc>
                <a:spcPct val="90000"/>
              </a:lnSpc>
              <a:spcBef>
                <a:spcPts val="600"/>
              </a:spcBef>
              <a:spcAft>
                <a:spcPts val="0"/>
              </a:spcAft>
              <a:buSzPts val="1800"/>
            </a:pPr>
            <a:r>
              <a:rPr lang="en-US" sz="1100" b="1" dirty="0"/>
              <a:t>Stage 1: Bin Selection. </a:t>
            </a:r>
            <a:r>
              <a:rPr lang="en-US" sz="1100" dirty="0"/>
              <a:t>Select a subset of vessels that (1) minimizes total unused space or (2) approaches a desirable space utilization rate per bin (Longhorn et al., 2022).</a:t>
            </a:r>
          </a:p>
          <a:p>
            <a:pPr marL="257175" indent="-171450">
              <a:lnSpc>
                <a:spcPct val="90000"/>
              </a:lnSpc>
              <a:spcBef>
                <a:spcPts val="600"/>
              </a:spcBef>
              <a:spcAft>
                <a:spcPts val="0"/>
              </a:spcAft>
              <a:buSzPts val="1800"/>
            </a:pPr>
            <a:r>
              <a:rPr lang="en-US" sz="1100" b="1" dirty="0"/>
              <a:t>Stage 2: Bin Packing. </a:t>
            </a:r>
            <a:r>
              <a:rPr lang="en-US" sz="1100" dirty="0"/>
              <a:t>Pack selected bins in a way that minimizes the prioritization-weighted distances of items from the assigned vessel’s unloading point.</a:t>
            </a:r>
            <a:endParaRPr lang="en-US" sz="1100" b="1" dirty="0"/>
          </a:p>
          <a:p>
            <a:pPr marL="257175" indent="-171450">
              <a:lnSpc>
                <a:spcPct val="90000"/>
              </a:lnSpc>
              <a:spcBef>
                <a:spcPts val="600"/>
              </a:spcBef>
              <a:spcAft>
                <a:spcPts val="0"/>
              </a:spcAft>
              <a:buSzPts val="1800"/>
            </a:pPr>
            <a:r>
              <a:rPr lang="en-US" sz="1100" b="1" dirty="0"/>
              <a:t>Standard Constraints. </a:t>
            </a:r>
            <a:r>
              <a:rPr lang="en-US" sz="1100" dirty="0"/>
              <a:t>Equipment rotation restrictions, obstacle avoidance, space buffering, balanced loading, etc.</a:t>
            </a:r>
          </a:p>
          <a:p>
            <a:pPr marL="257175" indent="-171450">
              <a:lnSpc>
                <a:spcPct val="90000"/>
              </a:lnSpc>
              <a:spcBef>
                <a:spcPts val="600"/>
              </a:spcBef>
              <a:spcAft>
                <a:spcPts val="0"/>
              </a:spcAft>
              <a:buSzPts val="1800"/>
            </a:pPr>
            <a:r>
              <a:rPr lang="en-US" sz="1100" b="1" dirty="0"/>
              <a:t>Group Unity Constraints.</a:t>
            </a:r>
          </a:p>
          <a:p>
            <a:pPr marL="257175" indent="-171450">
              <a:lnSpc>
                <a:spcPct val="90000"/>
              </a:lnSpc>
              <a:spcBef>
                <a:spcPts val="600"/>
              </a:spcBef>
              <a:spcAft>
                <a:spcPts val="0"/>
              </a:spcAft>
              <a:buSzPts val="1800"/>
            </a:pPr>
            <a:r>
              <a:rPr lang="en-US" sz="1100" b="1" dirty="0"/>
              <a:t>Procedure. </a:t>
            </a:r>
            <a:r>
              <a:rPr lang="en-US" sz="1100" dirty="0"/>
              <a:t>Decomposition and/or heuristics depending on computational complexity.</a:t>
            </a:r>
            <a:endParaRPr lang="en-US" sz="1100" b="1" i="1" dirty="0"/>
          </a:p>
        </p:txBody>
      </p:sp>
      <p:sp>
        <p:nvSpPr>
          <p:cNvPr id="2" name="Google Shape;47;p8">
            <a:extLst>
              <a:ext uri="{FF2B5EF4-FFF2-40B4-BE49-F238E27FC236}">
                <a16:creationId xmlns:a16="http://schemas.microsoft.com/office/drawing/2014/main" id="{6AA766D6-1D31-3F2C-576F-5FBE7D3C8EB8}"/>
              </a:ext>
            </a:extLst>
          </p:cNvPr>
          <p:cNvSpPr txBox="1">
            <a:spLocks noGrp="1"/>
          </p:cNvSpPr>
          <p:nvPr>
            <p:ph type="title"/>
          </p:nvPr>
        </p:nvSpPr>
        <p:spPr>
          <a:xfrm>
            <a:off x="1485900" y="594461"/>
            <a:ext cx="6172200" cy="501975"/>
          </a:xfrm>
          <a:prstGeom prst="rect">
            <a:avLst/>
          </a:prstGeom>
        </p:spPr>
        <p:txBody>
          <a:bodyPr spcFirstLastPara="1" vert="horz" wrap="square" lIns="68569" tIns="68569" rIns="68569" bIns="68569" numCol="1" anchor="ctr" anchorCtr="0" compatLnSpc="1">
            <a:prstTxWarp prst="textNoShape">
              <a:avLst/>
            </a:prstTxWarp>
            <a:noAutofit/>
          </a:bodyPr>
          <a:lstStyle/>
          <a:p>
            <a:pPr>
              <a:spcBef>
                <a:spcPts val="0"/>
              </a:spcBef>
              <a:spcAft>
                <a:spcPts val="0"/>
              </a:spcAft>
            </a:pPr>
            <a:r>
              <a:rPr lang="en-US" sz="2100" dirty="0"/>
              <a:t>Proposed Approach</a:t>
            </a:r>
            <a:endParaRPr sz="1500" i="1" dirty="0"/>
          </a:p>
        </p:txBody>
      </p:sp>
      <p:sp>
        <p:nvSpPr>
          <p:cNvPr id="7" name="Star: 5 Points 6">
            <a:extLst>
              <a:ext uri="{FF2B5EF4-FFF2-40B4-BE49-F238E27FC236}">
                <a16:creationId xmlns:a16="http://schemas.microsoft.com/office/drawing/2014/main" id="{8F4E502D-C17C-30EC-4F81-F43300A6F5BD}"/>
              </a:ext>
            </a:extLst>
          </p:cNvPr>
          <p:cNvSpPr/>
          <p:nvPr/>
        </p:nvSpPr>
        <p:spPr>
          <a:xfrm>
            <a:off x="457425" y="3793137"/>
            <a:ext cx="228600" cy="228600"/>
          </a:xfrm>
          <a:prstGeom prst="star5">
            <a:avLst/>
          </a:prstGeom>
          <a:solidFill>
            <a:srgbClr val="FFFF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5742194-C9AD-B5DD-467C-A4DEA6705D16}"/>
              </a:ext>
            </a:extLst>
          </p:cNvPr>
          <p:cNvGrpSpPr/>
          <p:nvPr/>
        </p:nvGrpSpPr>
        <p:grpSpPr>
          <a:xfrm>
            <a:off x="2111439" y="112776"/>
            <a:ext cx="6944559" cy="225552"/>
            <a:chOff x="2111439" y="112776"/>
            <a:chExt cx="6944559" cy="225552"/>
          </a:xfrm>
        </p:grpSpPr>
        <p:sp>
          <p:nvSpPr>
            <p:cNvPr id="9" name="Arrow: Pentagon 8">
              <a:extLst>
                <a:ext uri="{FF2B5EF4-FFF2-40B4-BE49-F238E27FC236}">
                  <a16:creationId xmlns:a16="http://schemas.microsoft.com/office/drawing/2014/main" id="{962851C9-23AB-80DD-42AF-8AC6D787ACF6}"/>
                </a:ext>
              </a:extLst>
            </p:cNvPr>
            <p:cNvSpPr/>
            <p:nvPr/>
          </p:nvSpPr>
          <p:spPr>
            <a:xfrm>
              <a:off x="2111439" y="112776"/>
              <a:ext cx="1223487" cy="22555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Motivation</a:t>
              </a:r>
            </a:p>
          </p:txBody>
        </p:sp>
        <p:sp>
          <p:nvSpPr>
            <p:cNvPr id="10" name="Arrow: Chevron 9">
              <a:extLst>
                <a:ext uri="{FF2B5EF4-FFF2-40B4-BE49-F238E27FC236}">
                  <a16:creationId xmlns:a16="http://schemas.microsoft.com/office/drawing/2014/main" id="{BA953E34-042A-01A3-A6A1-673B7A5A9769}"/>
                </a:ext>
              </a:extLst>
            </p:cNvPr>
            <p:cNvSpPr/>
            <p:nvPr/>
          </p:nvSpPr>
          <p:spPr>
            <a:xfrm>
              <a:off x="3255653"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Example</a:t>
              </a:r>
            </a:p>
          </p:txBody>
        </p:sp>
        <p:sp>
          <p:nvSpPr>
            <p:cNvPr id="11" name="Arrow: Chevron 10">
              <a:extLst>
                <a:ext uri="{FF2B5EF4-FFF2-40B4-BE49-F238E27FC236}">
                  <a16:creationId xmlns:a16="http://schemas.microsoft.com/office/drawing/2014/main" id="{9606D2C4-9E52-56F0-8915-668C9CB98089}"/>
                </a:ext>
              </a:extLst>
            </p:cNvPr>
            <p:cNvSpPr/>
            <p:nvPr/>
          </p:nvSpPr>
          <p:spPr>
            <a:xfrm>
              <a:off x="4399868"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Doctrine</a:t>
              </a:r>
            </a:p>
          </p:txBody>
        </p:sp>
        <p:sp>
          <p:nvSpPr>
            <p:cNvPr id="12" name="Arrow: Chevron 11">
              <a:extLst>
                <a:ext uri="{FF2B5EF4-FFF2-40B4-BE49-F238E27FC236}">
                  <a16:creationId xmlns:a16="http://schemas.microsoft.com/office/drawing/2014/main" id="{A3B0FD51-D753-91EC-B195-296B20EA9B59}"/>
                </a:ext>
              </a:extLst>
            </p:cNvPr>
            <p:cNvSpPr/>
            <p:nvPr/>
          </p:nvSpPr>
          <p:spPr>
            <a:xfrm>
              <a:off x="5544082" y="112776"/>
              <a:ext cx="1223487" cy="225552"/>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700" b="1" dirty="0">
                  <a:solidFill>
                    <a:schemeClr val="tx1"/>
                  </a:solidFill>
                  <a:latin typeface="Arial" panose="020B0604020202020204" pitchFamily="34" charset="0"/>
                  <a:cs typeface="Arial" panose="020B0604020202020204" pitchFamily="34" charset="0"/>
                </a:rPr>
                <a:t>Framework and Approach</a:t>
              </a:r>
            </a:p>
          </p:txBody>
        </p:sp>
        <p:sp>
          <p:nvSpPr>
            <p:cNvPr id="13" name="Arrow: Chevron 12">
              <a:extLst>
                <a:ext uri="{FF2B5EF4-FFF2-40B4-BE49-F238E27FC236}">
                  <a16:creationId xmlns:a16="http://schemas.microsoft.com/office/drawing/2014/main" id="{1EBB1324-39A7-FF0C-9E2A-54C8C0EDB74E}"/>
                </a:ext>
              </a:extLst>
            </p:cNvPr>
            <p:cNvSpPr/>
            <p:nvPr/>
          </p:nvSpPr>
          <p:spPr>
            <a:xfrm>
              <a:off x="6688297"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Modeling</a:t>
              </a:r>
            </a:p>
          </p:txBody>
        </p:sp>
        <p:sp>
          <p:nvSpPr>
            <p:cNvPr id="14" name="Arrow: Chevron 13">
              <a:extLst>
                <a:ext uri="{FF2B5EF4-FFF2-40B4-BE49-F238E27FC236}">
                  <a16:creationId xmlns:a16="http://schemas.microsoft.com/office/drawing/2014/main" id="{BA48E788-F5BA-5E28-A6C4-A8BBC749F652}"/>
                </a:ext>
              </a:extLst>
            </p:cNvPr>
            <p:cNvSpPr/>
            <p:nvPr/>
          </p:nvSpPr>
          <p:spPr>
            <a:xfrm>
              <a:off x="7832511" y="112776"/>
              <a:ext cx="1223487" cy="225552"/>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Conclusion</a:t>
              </a:r>
            </a:p>
          </p:txBody>
        </p:sp>
      </p:grpSp>
    </p:spTree>
    <p:extLst>
      <p:ext uri="{BB962C8B-B14F-4D97-AF65-F5344CB8AC3E}">
        <p14:creationId xmlns:p14="http://schemas.microsoft.com/office/powerpoint/2010/main" val="18311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ncstate-ppt-template-16x9-horizontal-left-brick (1)</Template>
  <TotalTime>2931</TotalTime>
  <Words>2094</Words>
  <Application>Microsoft Office PowerPoint</Application>
  <PresentationFormat>On-screen Show (16:9)</PresentationFormat>
  <Paragraphs>253</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NCStateU-horizontal-left-logo</vt:lpstr>
      <vt:lpstr>Automated Vessel Selection  and Combat Load Planning</vt:lpstr>
      <vt:lpstr>PowerPoint Presentation</vt:lpstr>
      <vt:lpstr>Problem Motivation and Research Question</vt:lpstr>
      <vt:lpstr>PowerPoint Presentation</vt:lpstr>
      <vt:lpstr>PowerPoint Presentation</vt:lpstr>
      <vt:lpstr>PowerPoint Presentation</vt:lpstr>
      <vt:lpstr>PowerPoint Presentation</vt:lpstr>
      <vt:lpstr>PowerPoint Presentation</vt:lpstr>
      <vt:lpstr>Proposed Approach</vt:lpstr>
      <vt:lpstr>Sets</vt:lpstr>
      <vt:lpstr>Constraints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Kirschenman</dc:creator>
  <cp:lastModifiedBy>William Kirschenman</cp:lastModifiedBy>
  <cp:revision>102</cp:revision>
  <dcterms:created xsi:type="dcterms:W3CDTF">2023-11-03T17:17:29Z</dcterms:created>
  <dcterms:modified xsi:type="dcterms:W3CDTF">2024-09-06T14:59:40Z</dcterms:modified>
</cp:coreProperties>
</file>